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notesMasterIdLst>
    <p:notesMasterId r:id="rId29"/>
  </p:notesMasterIdLst>
  <p:handoutMasterIdLst>
    <p:handoutMasterId r:id="rId30"/>
  </p:handoutMasterIdLst>
  <p:sldIdLst>
    <p:sldId id="256" r:id="rId2"/>
    <p:sldId id="778" r:id="rId3"/>
    <p:sldId id="779" r:id="rId4"/>
    <p:sldId id="765" r:id="rId5"/>
    <p:sldId id="468" r:id="rId6"/>
    <p:sldId id="469" r:id="rId7"/>
    <p:sldId id="780" r:id="rId8"/>
    <p:sldId id="461" r:id="rId9"/>
    <p:sldId id="768" r:id="rId10"/>
    <p:sldId id="496" r:id="rId11"/>
    <p:sldId id="473" r:id="rId12"/>
    <p:sldId id="770" r:id="rId13"/>
    <p:sldId id="474" r:id="rId14"/>
    <p:sldId id="475" r:id="rId15"/>
    <p:sldId id="632" r:id="rId16"/>
    <p:sldId id="633" r:id="rId17"/>
    <p:sldId id="472" r:id="rId18"/>
    <p:sldId id="471" r:id="rId19"/>
    <p:sldId id="782" r:id="rId20"/>
    <p:sldId id="783" r:id="rId21"/>
    <p:sldId id="477" r:id="rId22"/>
    <p:sldId id="480" r:id="rId23"/>
    <p:sldId id="481" r:id="rId24"/>
    <p:sldId id="769" r:id="rId25"/>
    <p:sldId id="775" r:id="rId26"/>
    <p:sldId id="482" r:id="rId27"/>
    <p:sldId id="465" r:id="rId28"/>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4046"/>
    <a:srgbClr val="3D3D3D"/>
    <a:srgbClr val="00518E"/>
    <a:srgbClr val="0D3C81"/>
    <a:srgbClr val="055D89"/>
    <a:srgbClr val="005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5" autoAdjust="0"/>
    <p:restoredTop sz="56387" autoAdjust="0"/>
  </p:normalViewPr>
  <p:slideViewPr>
    <p:cSldViewPr>
      <p:cViewPr varScale="1">
        <p:scale>
          <a:sx n="98" d="100"/>
          <a:sy n="98" d="100"/>
        </p:scale>
        <p:origin x="283" y="8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19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7" tIns="46244" rIns="92487" bIns="46244" rtlCol="0"/>
          <a:lstStyle>
            <a:lvl1pPr algn="l">
              <a:defRPr sz="1200"/>
            </a:lvl1pPr>
          </a:lstStyle>
          <a:p>
            <a:endParaRPr lang="en-US"/>
          </a:p>
        </p:txBody>
      </p:sp>
      <p:sp>
        <p:nvSpPr>
          <p:cNvPr id="3" name="Date Placeholder 2"/>
          <p:cNvSpPr>
            <a:spLocks noGrp="1"/>
          </p:cNvSpPr>
          <p:nvPr>
            <p:ph type="dt" sz="quarter" idx="1"/>
          </p:nvPr>
        </p:nvSpPr>
        <p:spPr>
          <a:xfrm>
            <a:off x="3936768" y="0"/>
            <a:ext cx="3011699" cy="461804"/>
          </a:xfrm>
          <a:prstGeom prst="rect">
            <a:avLst/>
          </a:prstGeom>
        </p:spPr>
        <p:txBody>
          <a:bodyPr vert="horz" lIns="92487" tIns="46244" rIns="92487" bIns="46244" rtlCol="0"/>
          <a:lstStyle>
            <a:lvl1pPr algn="r">
              <a:defRPr sz="1200"/>
            </a:lvl1pPr>
          </a:lstStyle>
          <a:p>
            <a:fld id="{48D557E0-ECFF-4DD8-9241-A66DD8273734}" type="datetimeFigureOut">
              <a:rPr lang="en-US" smtClean="0"/>
              <a:pPr/>
              <a:t>11/30/2025</a:t>
            </a:fld>
            <a:endParaRPr lang="en-US"/>
          </a:p>
        </p:txBody>
      </p:sp>
      <p:sp>
        <p:nvSpPr>
          <p:cNvPr id="4" name="Footer Placeholder 3"/>
          <p:cNvSpPr>
            <a:spLocks noGrp="1"/>
          </p:cNvSpPr>
          <p:nvPr>
            <p:ph type="ftr" sz="quarter" idx="2"/>
          </p:nvPr>
        </p:nvSpPr>
        <p:spPr>
          <a:xfrm>
            <a:off x="0" y="8772669"/>
            <a:ext cx="3011699" cy="461804"/>
          </a:xfrm>
          <a:prstGeom prst="rect">
            <a:avLst/>
          </a:prstGeom>
        </p:spPr>
        <p:txBody>
          <a:bodyPr vert="horz" lIns="92487" tIns="46244" rIns="92487" bIns="46244" rtlCol="0" anchor="b"/>
          <a:lstStyle>
            <a:lvl1pPr algn="l">
              <a:defRPr sz="1200"/>
            </a:lvl1pPr>
          </a:lstStyle>
          <a:p>
            <a:endParaRPr lang="en-US"/>
          </a:p>
        </p:txBody>
      </p:sp>
      <p:sp>
        <p:nvSpPr>
          <p:cNvPr id="5" name="Slide Number Placeholder 4"/>
          <p:cNvSpPr>
            <a:spLocks noGrp="1"/>
          </p:cNvSpPr>
          <p:nvPr>
            <p:ph type="sldNum" sz="quarter" idx="3"/>
          </p:nvPr>
        </p:nvSpPr>
        <p:spPr>
          <a:xfrm>
            <a:off x="3936768" y="8772669"/>
            <a:ext cx="3011699" cy="461804"/>
          </a:xfrm>
          <a:prstGeom prst="rect">
            <a:avLst/>
          </a:prstGeom>
        </p:spPr>
        <p:txBody>
          <a:bodyPr vert="horz" lIns="92487" tIns="46244" rIns="92487" bIns="46244" rtlCol="0" anchor="b"/>
          <a:lstStyle>
            <a:lvl1pPr algn="r">
              <a:defRPr sz="1200"/>
            </a:lvl1pPr>
          </a:lstStyle>
          <a:p>
            <a:fld id="{1B1C6560-AA3D-4271-A87E-0D93D0D800AA}" type="slidenum">
              <a:rPr lang="en-US" smtClean="0"/>
              <a:pPr/>
              <a:t>‹#›</a:t>
            </a:fld>
            <a:endParaRPr lang="en-US"/>
          </a:p>
        </p:txBody>
      </p:sp>
    </p:spTree>
    <p:extLst>
      <p:ext uri="{BB962C8B-B14F-4D97-AF65-F5344CB8AC3E}">
        <p14:creationId xmlns:p14="http://schemas.microsoft.com/office/powerpoint/2010/main" val="1733415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7" tIns="46244" rIns="92487" bIns="46244"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87" tIns="46244" rIns="92487" bIns="46244" rtlCol="0"/>
          <a:lstStyle>
            <a:lvl1pPr algn="r">
              <a:defRPr sz="1200"/>
            </a:lvl1pPr>
          </a:lstStyle>
          <a:p>
            <a:fld id="{3DD3EC67-671F-4B80-827B-1A9882FDB5CF}" type="datetimeFigureOut">
              <a:rPr lang="en-US" smtClean="0"/>
              <a:pPr/>
              <a:t>11/30/2025</a:t>
            </a:fld>
            <a:endParaRPr lang="en-US"/>
          </a:p>
        </p:txBody>
      </p:sp>
      <p:sp>
        <p:nvSpPr>
          <p:cNvPr id="4" name="Slide Image Placeholder 3"/>
          <p:cNvSpPr>
            <a:spLocks noGrp="1" noRot="1" noChangeAspect="1"/>
          </p:cNvSpPr>
          <p:nvPr>
            <p:ph type="sldImg" idx="2"/>
          </p:nvPr>
        </p:nvSpPr>
        <p:spPr>
          <a:xfrm>
            <a:off x="1166813" y="692150"/>
            <a:ext cx="4616450" cy="3463925"/>
          </a:xfrm>
          <a:prstGeom prst="rect">
            <a:avLst/>
          </a:prstGeom>
          <a:noFill/>
          <a:ln w="12700">
            <a:solidFill>
              <a:prstClr val="black"/>
            </a:solidFill>
          </a:ln>
        </p:spPr>
        <p:txBody>
          <a:bodyPr vert="horz" lIns="92487" tIns="46244" rIns="92487" bIns="46244"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87" tIns="46244" rIns="92487" bIns="4624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1804"/>
          </a:xfrm>
          <a:prstGeom prst="rect">
            <a:avLst/>
          </a:prstGeom>
        </p:spPr>
        <p:txBody>
          <a:bodyPr vert="horz" lIns="92487" tIns="46244" rIns="92487" bIns="46244"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1804"/>
          </a:xfrm>
          <a:prstGeom prst="rect">
            <a:avLst/>
          </a:prstGeom>
        </p:spPr>
        <p:txBody>
          <a:bodyPr vert="horz" lIns="92487" tIns="46244" rIns="92487" bIns="46244" rtlCol="0" anchor="b"/>
          <a:lstStyle>
            <a:lvl1pPr algn="r">
              <a:defRPr sz="1200"/>
            </a:lvl1pPr>
          </a:lstStyle>
          <a:p>
            <a:fld id="{A6B073A4-4F96-437B-AF0D-CB1880AD975D}" type="slidenum">
              <a:rPr lang="en-US" smtClean="0"/>
              <a:pPr/>
              <a:t>‹#›</a:t>
            </a:fld>
            <a:endParaRPr lang="en-US"/>
          </a:p>
        </p:txBody>
      </p:sp>
    </p:spTree>
    <p:extLst>
      <p:ext uri="{BB962C8B-B14F-4D97-AF65-F5344CB8AC3E}">
        <p14:creationId xmlns:p14="http://schemas.microsoft.com/office/powerpoint/2010/main" val="745572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8072" rtl="0" eaLnBrk="1" fontAlgn="auto" latinLnBrk="0" hangingPunct="1">
              <a:lnSpc>
                <a:spcPct val="100000"/>
              </a:lnSpc>
              <a:spcBef>
                <a:spcPts val="0"/>
              </a:spcBef>
              <a:spcAft>
                <a:spcPts val="0"/>
              </a:spcAft>
              <a:buClrTx/>
              <a:buSzTx/>
              <a:buFontTx/>
              <a:buNone/>
              <a:tabLst/>
              <a:defRPr/>
            </a:pPr>
            <a:fld id="{D1623EC3-547C-4507-AE22-03FEF10953A8}"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18072"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00290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5F30BF-75B3-41FE-B10C-A8A65E12BC3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55F30BF-75B3-41FE-B10C-A8A65E12BC3A}" type="slidenum">
              <a:rPr lang="en-US" smtClean="0"/>
              <a:pPr>
                <a:defRPr/>
              </a:pPr>
              <a:t>18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ED50AD04-0E53-47F3-B026-3AE48082772A}" type="datetimeFigureOut">
              <a:rPr lang="en-US" smtClean="0"/>
              <a:pPr/>
              <a:t>11/30/2025</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EC83027A-4866-4084-8E5B-39B3B9C6605E}" type="slidenum">
              <a:rPr lang="en-US" smtClean="0"/>
              <a:pPr/>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50AD04-0E53-47F3-B026-3AE48082772A}" type="datetimeFigureOut">
              <a:rPr lang="en-US" smtClean="0"/>
              <a:pPr/>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83027A-4866-4084-8E5B-39B3B9C6605E}" type="slidenum">
              <a:rPr lang="en-US" smtClean="0"/>
              <a:pPr/>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50AD04-0E53-47F3-B026-3AE48082772A}" type="datetimeFigureOut">
              <a:rPr lang="en-US" smtClean="0"/>
              <a:pPr/>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83027A-4866-4084-8E5B-39B3B9C6605E}" type="slidenum">
              <a:rPr lang="en-US" smtClean="0"/>
              <a:pPr/>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50AD04-0E53-47F3-B026-3AE48082772A}" type="datetimeFigureOut">
              <a:rPr lang="en-US" smtClean="0"/>
              <a:pPr/>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83027A-4866-4084-8E5B-39B3B9C6605E}" type="slidenum">
              <a:rPr lang="en-US" smtClean="0"/>
              <a:pPr/>
              <a:t>‹#›</a:t>
            </a:fld>
            <a:endParaRPr lang="en-US"/>
          </a:p>
        </p:txBody>
      </p:sp>
      <p:sp>
        <p:nvSpPr>
          <p:cNvPr id="11" name="Title 10"/>
          <p:cNvSpPr>
            <a:spLocks noGrp="1"/>
          </p:cNvSpPr>
          <p:nvPr>
            <p:ph type="title"/>
          </p:nvPr>
        </p:nvSpPr>
        <p:spPr/>
        <p:txBody>
          <a:bodyPr/>
          <a:lstStyle/>
          <a:p>
            <a:r>
              <a:rPr lang="en-US"/>
              <a:t>Click to edit Master title style</a:t>
            </a:r>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50AD04-0E53-47F3-B026-3AE48082772A}" type="datetimeFigureOut">
              <a:rPr lang="en-US" smtClean="0"/>
              <a:pPr/>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83027A-4866-4084-8E5B-39B3B9C6605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D50AD04-0E53-47F3-B026-3AE48082772A}" type="datetimeFigureOut">
              <a:rPr lang="en-US" smtClean="0"/>
              <a:pPr/>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83027A-4866-4084-8E5B-39B3B9C6605E}" type="slidenum">
              <a:rPr lang="en-US" smtClean="0"/>
              <a:pPr/>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9"/>
          <p:cNvSpPr>
            <a:spLocks noGrp="1"/>
          </p:cNvSpPr>
          <p:nvPr>
            <p:ph sz="quarter" idx="14"/>
          </p:nvPr>
        </p:nvSpPr>
        <p:spPr>
          <a:xfrm>
            <a:off x="4645151"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D50AD04-0E53-47F3-B026-3AE48082772A}" type="datetimeFigureOut">
              <a:rPr lang="en-US" smtClean="0"/>
              <a:pPr/>
              <a:t>11/30/2025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83027A-4866-4084-8E5B-39B3B9C6605E}" type="slidenum">
              <a:rPr lang="en-US" smtClean="0"/>
              <a:pPr/>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D50AD04-0E53-47F3-B026-3AE48082772A}" type="datetimeFigureOut">
              <a:rPr lang="en-US" smtClean="0"/>
              <a:pPr/>
              <a:t>11/30/2025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83027A-4866-4084-8E5B-39B3B9C6605E}" type="slidenum">
              <a:rPr lang="en-US" smtClean="0"/>
              <a:pPr/>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50AD04-0E53-47F3-B026-3AE48082772A}" type="datetimeFigureOut">
              <a:rPr lang="en-US" smtClean="0"/>
              <a:pPr/>
              <a:t>11/30/2025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83027A-4866-4084-8E5B-39B3B9C6605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a:t>Click to edit Master title style</a:t>
            </a:r>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50AD04-0E53-47F3-B026-3AE48082772A}" type="datetimeFigureOut">
              <a:rPr lang="en-US" smtClean="0"/>
              <a:pPr/>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83027A-4866-4084-8E5B-39B3B9C6605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a:t>Click to edit Master title style</a:t>
            </a:r>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50AD04-0E53-47F3-B026-3AE48082772A}" type="datetimeFigureOut">
              <a:rPr lang="en-US" smtClean="0"/>
              <a:pPr/>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83027A-4866-4084-8E5B-39B3B9C6605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ED50AD04-0E53-47F3-B026-3AE48082772A}" type="datetimeFigureOut">
              <a:rPr lang="en-US" smtClean="0"/>
              <a:pPr/>
              <a:t>11/30/2025</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EC83027A-4866-4084-8E5B-39B3B9C6605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609600"/>
            <a:ext cx="8382000" cy="1905000"/>
          </a:xfrm>
        </p:spPr>
        <p:txBody>
          <a:bodyPr>
            <a:normAutofit/>
          </a:bodyPr>
          <a:lstStyle/>
          <a:p>
            <a:pPr algn="ctr"/>
            <a:r>
              <a:rPr lang="en-US" dirty="0"/>
              <a:t>IT SHOULD BE </a:t>
            </a:r>
            <a:br>
              <a:rPr lang="en-US" dirty="0"/>
            </a:br>
            <a:r>
              <a:rPr lang="en-US" dirty="0"/>
              <a:t>EASIER THAN THIS!!!</a:t>
            </a:r>
          </a:p>
        </p:txBody>
      </p:sp>
      <p:sp>
        <p:nvSpPr>
          <p:cNvPr id="3" name="Subtitle 2"/>
          <p:cNvSpPr>
            <a:spLocks noGrp="1"/>
          </p:cNvSpPr>
          <p:nvPr>
            <p:ph type="subTitle" idx="1"/>
          </p:nvPr>
        </p:nvSpPr>
        <p:spPr>
          <a:xfrm>
            <a:off x="1371600" y="3733800"/>
            <a:ext cx="6400800" cy="2438400"/>
          </a:xfrm>
        </p:spPr>
        <p:txBody>
          <a:bodyPr>
            <a:normAutofit/>
          </a:bodyPr>
          <a:lstStyle/>
          <a:p>
            <a:r>
              <a:rPr lang="en-US" dirty="0"/>
              <a:t>Improving Classroom Management </a:t>
            </a:r>
          </a:p>
          <a:p>
            <a:r>
              <a:rPr lang="en-US" dirty="0"/>
              <a:t>Skills with Staff</a:t>
            </a:r>
          </a:p>
          <a:p>
            <a:endParaRPr lang="en-US" dirty="0"/>
          </a:p>
          <a:p>
            <a:r>
              <a:rPr lang="en-US" dirty="0"/>
              <a:t>Matthew McNiff, Ph.D.</a:t>
            </a:r>
          </a:p>
          <a:p>
            <a:r>
              <a:rPr lang="en-US" dirty="0"/>
              <a:t>Behavior Consultant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72312"/>
          </a:xfrm>
        </p:spPr>
        <p:txBody>
          <a:bodyPr/>
          <a:lstStyle/>
          <a:p>
            <a:pPr algn="ctr"/>
            <a:r>
              <a:rPr lang="en-US" sz="4800" dirty="0"/>
              <a:t>Reducing Power Struggles</a:t>
            </a:r>
          </a:p>
        </p:txBody>
      </p:sp>
      <p:sp>
        <p:nvSpPr>
          <p:cNvPr id="3" name="Content Placeholder 2"/>
          <p:cNvSpPr>
            <a:spLocks noGrp="1"/>
          </p:cNvSpPr>
          <p:nvPr>
            <p:ph sz="quarter" idx="1"/>
          </p:nvPr>
        </p:nvSpPr>
        <p:spPr>
          <a:xfrm>
            <a:off x="380999" y="2209800"/>
            <a:ext cx="8407893" cy="4495799"/>
          </a:xfrm>
        </p:spPr>
        <p:txBody>
          <a:bodyPr>
            <a:normAutofit/>
          </a:bodyPr>
          <a:lstStyle/>
          <a:p>
            <a:r>
              <a:rPr lang="en-US" sz="2800" dirty="0"/>
              <a:t>Reprimand Privately</a:t>
            </a:r>
          </a:p>
          <a:p>
            <a:pPr lvl="1"/>
            <a:r>
              <a:rPr lang="en-US" dirty="0"/>
              <a:t>Talk in the hallway, after class, by note, quietly.</a:t>
            </a:r>
          </a:p>
          <a:p>
            <a:pPr lvl="1"/>
            <a:r>
              <a:rPr lang="en-US" dirty="0"/>
              <a:t>Calling out students often escalates behavior</a:t>
            </a:r>
          </a:p>
          <a:p>
            <a:pPr lvl="1"/>
            <a:r>
              <a:rPr lang="en-US" dirty="0"/>
              <a:t>Run the risk of turning class against you, phone calls from parents, escalation of student, etc. </a:t>
            </a:r>
          </a:p>
          <a:p>
            <a:pPr lvl="0">
              <a:buClr>
                <a:srgbClr val="873624"/>
              </a:buClr>
            </a:pPr>
            <a:r>
              <a:rPr lang="en-US" sz="2800" dirty="0">
                <a:solidFill>
                  <a:prstClr val="black">
                    <a:lumMod val="85000"/>
                    <a:lumOff val="15000"/>
                  </a:prstClr>
                </a:solidFill>
              </a:rPr>
              <a:t>Remember that you are the adult</a:t>
            </a:r>
          </a:p>
          <a:p>
            <a:pPr lvl="0">
              <a:buClr>
                <a:srgbClr val="873624"/>
              </a:buClr>
            </a:pPr>
            <a:r>
              <a:rPr lang="en-US" sz="2800" dirty="0">
                <a:solidFill>
                  <a:prstClr val="black">
                    <a:lumMod val="85000"/>
                    <a:lumOff val="15000"/>
                  </a:prstClr>
                </a:solidFill>
              </a:rPr>
              <a:t>You are in a professional paid relationship with your students – Keep your cool!</a:t>
            </a:r>
            <a:endParaRPr lang="en-US" sz="2800" dirty="0"/>
          </a:p>
          <a:p>
            <a:pPr lvl="1"/>
            <a:endParaRPr lang="en-US" dirty="0"/>
          </a:p>
        </p:txBody>
      </p:sp>
    </p:spTree>
    <p:extLst>
      <p:ext uri="{BB962C8B-B14F-4D97-AF65-F5344CB8AC3E}">
        <p14:creationId xmlns:p14="http://schemas.microsoft.com/office/powerpoint/2010/main" val="2435224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We got into this business to help children</a:t>
            </a:r>
          </a:p>
          <a:p>
            <a:endParaRPr lang="en-US" dirty="0"/>
          </a:p>
          <a:p>
            <a:r>
              <a:rPr lang="en-US" dirty="0"/>
              <a:t>If we don’t have teachers coming into the school committed to caring, supporting and educating the children then they have their priorities skewed</a:t>
            </a:r>
          </a:p>
          <a:p>
            <a:endParaRPr lang="en-US" dirty="0"/>
          </a:p>
          <a:p>
            <a:r>
              <a:rPr lang="en-US" dirty="0"/>
              <a:t>Teachers must show children that they care</a:t>
            </a:r>
          </a:p>
          <a:p>
            <a:endParaRPr lang="en-US" dirty="0"/>
          </a:p>
          <a:p>
            <a:r>
              <a:rPr lang="en-US" dirty="0"/>
              <a:t>Because there will be teachers who do not care and we have to have others to rectify the damage done by people like “Mrs. Crabapple”.  </a:t>
            </a:r>
          </a:p>
        </p:txBody>
      </p:sp>
      <p:sp>
        <p:nvSpPr>
          <p:cNvPr id="3" name="Title 2"/>
          <p:cNvSpPr>
            <a:spLocks noGrp="1"/>
          </p:cNvSpPr>
          <p:nvPr>
            <p:ph type="title"/>
          </p:nvPr>
        </p:nvSpPr>
        <p:spPr/>
        <p:txBody>
          <a:bodyPr/>
          <a:lstStyle/>
          <a:p>
            <a:r>
              <a:rPr lang="en-US" dirty="0"/>
              <a:t>Take it Personally</a:t>
            </a:r>
          </a:p>
        </p:txBody>
      </p:sp>
    </p:spTree>
    <p:extLst>
      <p:ext uri="{BB962C8B-B14F-4D97-AF65-F5344CB8AC3E}">
        <p14:creationId xmlns:p14="http://schemas.microsoft.com/office/powerpoint/2010/main" val="374501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92E999-56B6-46D9-B06E-646FE7C531F7}"/>
              </a:ext>
            </a:extLst>
          </p:cNvPr>
          <p:cNvSpPr>
            <a:spLocks noGrp="1"/>
          </p:cNvSpPr>
          <p:nvPr>
            <p:ph idx="1"/>
          </p:nvPr>
        </p:nvSpPr>
        <p:spPr/>
        <p:txBody>
          <a:bodyPr>
            <a:normAutofit fontScale="85000" lnSpcReduction="20000"/>
          </a:bodyPr>
          <a:lstStyle/>
          <a:p>
            <a:r>
              <a:rPr lang="en-US" dirty="0"/>
              <a:t>Restorative Circles/Morning Meetings/Share Outs</a:t>
            </a:r>
          </a:p>
          <a:p>
            <a:r>
              <a:rPr lang="en-US" dirty="0"/>
              <a:t>5X5 Assessment</a:t>
            </a:r>
          </a:p>
          <a:p>
            <a:pPr lvl="1"/>
            <a:r>
              <a:rPr lang="en-US" dirty="0"/>
              <a:t>Choose 5 students to think about for 5 minutes that day</a:t>
            </a:r>
          </a:p>
          <a:p>
            <a:pPr lvl="1"/>
            <a:r>
              <a:rPr lang="en-US" dirty="0"/>
              <a:t>What did you notice?</a:t>
            </a:r>
          </a:p>
          <a:p>
            <a:pPr lvl="1"/>
            <a:r>
              <a:rPr lang="en-US" dirty="0"/>
              <a:t>Who were they interacting with?</a:t>
            </a:r>
          </a:p>
          <a:p>
            <a:pPr lvl="1"/>
            <a:r>
              <a:rPr lang="en-US" dirty="0"/>
              <a:t>How were they acting?</a:t>
            </a:r>
          </a:p>
          <a:p>
            <a:pPr lvl="1"/>
            <a:r>
              <a:rPr lang="en-US" dirty="0"/>
              <a:t>Did they say anything important that I need to circle back to?</a:t>
            </a:r>
          </a:p>
          <a:p>
            <a:r>
              <a:rPr lang="en-US" dirty="0"/>
              <a:t>2X10 Strategy</a:t>
            </a:r>
          </a:p>
          <a:p>
            <a:pPr lvl="1"/>
            <a:r>
              <a:rPr lang="en-US" dirty="0"/>
              <a:t>2 minutes a day for 10 days connect with a kid</a:t>
            </a:r>
          </a:p>
          <a:p>
            <a:r>
              <a:rPr lang="en-US" dirty="0"/>
              <a:t>Greet every kid</a:t>
            </a:r>
          </a:p>
          <a:p>
            <a:r>
              <a:rPr lang="en-US" dirty="0"/>
              <a:t>Increased 4:1 Praise – 8:1 for students with behavior concerns</a:t>
            </a:r>
          </a:p>
          <a:p>
            <a:r>
              <a:rPr lang="en-US" dirty="0"/>
              <a:t>Joke of the Day</a:t>
            </a:r>
          </a:p>
          <a:p>
            <a:endParaRPr lang="en-US" dirty="0"/>
          </a:p>
          <a:p>
            <a:endParaRPr lang="en-US" dirty="0"/>
          </a:p>
        </p:txBody>
      </p:sp>
      <p:sp>
        <p:nvSpPr>
          <p:cNvPr id="2" name="Title 1">
            <a:extLst>
              <a:ext uri="{FF2B5EF4-FFF2-40B4-BE49-F238E27FC236}">
                <a16:creationId xmlns:a16="http://schemas.microsoft.com/office/drawing/2014/main" id="{9AE633E8-4304-4004-8C68-37FA26C05D24}"/>
              </a:ext>
            </a:extLst>
          </p:cNvPr>
          <p:cNvSpPr>
            <a:spLocks noGrp="1"/>
          </p:cNvSpPr>
          <p:nvPr>
            <p:ph type="title"/>
          </p:nvPr>
        </p:nvSpPr>
        <p:spPr/>
        <p:txBody>
          <a:bodyPr/>
          <a:lstStyle/>
          <a:p>
            <a:r>
              <a:rPr lang="en-US" sz="4800" dirty="0"/>
              <a:t>Building Relationships</a:t>
            </a:r>
          </a:p>
        </p:txBody>
      </p:sp>
    </p:spTree>
    <p:extLst>
      <p:ext uri="{BB962C8B-B14F-4D97-AF65-F5344CB8AC3E}">
        <p14:creationId xmlns:p14="http://schemas.microsoft.com/office/powerpoint/2010/main" val="2414278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a:t>It works for about 80% of children.  </a:t>
            </a:r>
          </a:p>
          <a:p>
            <a:endParaRPr lang="en-US" dirty="0"/>
          </a:p>
          <a:p>
            <a:r>
              <a:rPr lang="en-US" dirty="0"/>
              <a:t>Mild forms of punishment like detention, suspension, phone calls home, staying in from recess, etc. have an impact on some.  </a:t>
            </a:r>
          </a:p>
          <a:p>
            <a:endParaRPr lang="en-US" dirty="0"/>
          </a:p>
          <a:p>
            <a:r>
              <a:rPr lang="en-US" dirty="0"/>
              <a:t>But for our children that need help the most, the traditional forms of punishment that we think about are often reinforcing</a:t>
            </a:r>
          </a:p>
          <a:p>
            <a:endParaRPr lang="en-US" dirty="0"/>
          </a:p>
          <a:p>
            <a:r>
              <a:rPr lang="en-US" dirty="0"/>
              <a:t>Teachers are never going to be able to punish the children worse than what they have already gotten so we have to try something new.</a:t>
            </a:r>
          </a:p>
        </p:txBody>
      </p:sp>
      <p:sp>
        <p:nvSpPr>
          <p:cNvPr id="3" name="Title 2"/>
          <p:cNvSpPr>
            <a:spLocks noGrp="1"/>
          </p:cNvSpPr>
          <p:nvPr>
            <p:ph type="title"/>
          </p:nvPr>
        </p:nvSpPr>
        <p:spPr/>
        <p:txBody>
          <a:bodyPr/>
          <a:lstStyle/>
          <a:p>
            <a:r>
              <a:rPr lang="en-US" dirty="0"/>
              <a:t>Punishment Works</a:t>
            </a:r>
          </a:p>
        </p:txBody>
      </p:sp>
    </p:spTree>
    <p:extLst>
      <p:ext uri="{BB962C8B-B14F-4D97-AF65-F5344CB8AC3E}">
        <p14:creationId xmlns:p14="http://schemas.microsoft.com/office/powerpoint/2010/main" val="2855715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In study after study, reinforcement outperforms punishment.</a:t>
            </a:r>
          </a:p>
          <a:p>
            <a:r>
              <a:rPr lang="en-US" dirty="0"/>
              <a:t>Reinforcement allows students to be held accountable to the school staff because we have what they desire</a:t>
            </a:r>
          </a:p>
          <a:p>
            <a:r>
              <a:rPr lang="en-US" dirty="0"/>
              <a:t>People are more likely to perform desirable behavior even in secret when they are reinforced by teachers</a:t>
            </a:r>
          </a:p>
          <a:p>
            <a:r>
              <a:rPr lang="en-US" dirty="0"/>
              <a:t>When punishment is the only thing used, children just learn to do the poor behavior away from the teacher</a:t>
            </a:r>
          </a:p>
        </p:txBody>
      </p:sp>
      <p:sp>
        <p:nvSpPr>
          <p:cNvPr id="3" name="Title 2"/>
          <p:cNvSpPr>
            <a:spLocks noGrp="1"/>
          </p:cNvSpPr>
          <p:nvPr>
            <p:ph type="title"/>
          </p:nvPr>
        </p:nvSpPr>
        <p:spPr/>
        <p:txBody>
          <a:bodyPr/>
          <a:lstStyle/>
          <a:p>
            <a:r>
              <a:rPr lang="en-US" dirty="0"/>
              <a:t>Reinforcement is Better</a:t>
            </a:r>
          </a:p>
        </p:txBody>
      </p:sp>
    </p:spTree>
    <p:extLst>
      <p:ext uri="{BB962C8B-B14F-4D97-AF65-F5344CB8AC3E}">
        <p14:creationId xmlns:p14="http://schemas.microsoft.com/office/powerpoint/2010/main" val="32230879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152400"/>
            <a:ext cx="8229600" cy="1447800"/>
          </a:xfrm>
        </p:spPr>
        <p:txBody>
          <a:bodyPr>
            <a:normAutofit/>
          </a:bodyPr>
          <a:lstStyle/>
          <a:p>
            <a:pPr algn="ctr" eaLnBrk="1" hangingPunct="1"/>
            <a:r>
              <a:rPr lang="en-US" dirty="0"/>
              <a:t>The Power of Praise</a:t>
            </a:r>
          </a:p>
        </p:txBody>
      </p:sp>
      <p:sp>
        <p:nvSpPr>
          <p:cNvPr id="12291" name="Content Placeholder 2"/>
          <p:cNvSpPr>
            <a:spLocks noGrp="1"/>
          </p:cNvSpPr>
          <p:nvPr>
            <p:ph idx="1"/>
          </p:nvPr>
        </p:nvSpPr>
        <p:spPr>
          <a:xfrm>
            <a:off x="228600" y="1600200"/>
            <a:ext cx="8628888" cy="4953000"/>
          </a:xfrm>
        </p:spPr>
        <p:txBody>
          <a:bodyPr>
            <a:normAutofit fontScale="62500" lnSpcReduction="20000"/>
          </a:bodyPr>
          <a:lstStyle/>
          <a:p>
            <a:pPr algn="ctr">
              <a:lnSpc>
                <a:spcPct val="90000"/>
              </a:lnSpc>
              <a:buNone/>
            </a:pPr>
            <a:endParaRPr lang="en-US" sz="1300" b="1" dirty="0"/>
          </a:p>
          <a:p>
            <a:pPr algn="ctr">
              <a:lnSpc>
                <a:spcPct val="90000"/>
              </a:lnSpc>
              <a:buNone/>
            </a:pPr>
            <a:endParaRPr lang="en-US" sz="4000" b="1" dirty="0"/>
          </a:p>
          <a:p>
            <a:pPr>
              <a:lnSpc>
                <a:spcPct val="120000"/>
              </a:lnSpc>
            </a:pPr>
            <a:r>
              <a:rPr lang="en-US" sz="3900" dirty="0"/>
              <a:t>Wheldall &amp; Beaman (1994) 79 teachers 1:6 ratios of approvals to reprimands</a:t>
            </a:r>
          </a:p>
          <a:p>
            <a:pPr>
              <a:lnSpc>
                <a:spcPct val="120000"/>
              </a:lnSpc>
            </a:pPr>
            <a:endParaRPr lang="en-US" sz="3900" dirty="0"/>
          </a:p>
          <a:p>
            <a:pPr>
              <a:lnSpc>
                <a:spcPct val="120000"/>
              </a:lnSpc>
            </a:pPr>
            <a:r>
              <a:rPr lang="en-US" sz="3900" dirty="0"/>
              <a:t>Beaman &amp; </a:t>
            </a:r>
            <a:r>
              <a:rPr lang="en-US" sz="3900" dirty="0" err="1"/>
              <a:t>Wheldall</a:t>
            </a:r>
            <a:r>
              <a:rPr lang="en-US" sz="3900" dirty="0"/>
              <a:t> (2000) showed that even though there is ample evidence that positive praise is extremely effective, teachers and paras do not use a systematic approach to consistently use verbal praise</a:t>
            </a:r>
          </a:p>
          <a:p>
            <a:pPr>
              <a:lnSpc>
                <a:spcPct val="120000"/>
              </a:lnSpc>
            </a:pPr>
            <a:endParaRPr lang="en-US" sz="3900" dirty="0"/>
          </a:p>
          <a:p>
            <a:pPr>
              <a:lnSpc>
                <a:spcPct val="120000"/>
              </a:lnSpc>
            </a:pPr>
            <a:r>
              <a:rPr lang="en-US" sz="3900" dirty="0"/>
              <a:t>Sutherland (2000) showed that students get praised roughly once every 1.2 –  4.5 per hour per student</a:t>
            </a:r>
          </a:p>
        </p:txBody>
      </p:sp>
    </p:spTree>
    <p:extLst>
      <p:ext uri="{BB962C8B-B14F-4D97-AF65-F5344CB8AC3E}">
        <p14:creationId xmlns:p14="http://schemas.microsoft.com/office/powerpoint/2010/main" val="35482895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2286000"/>
            <a:ext cx="8407893" cy="4038599"/>
          </a:xfrm>
        </p:spPr>
        <p:txBody>
          <a:bodyPr>
            <a:normAutofit fontScale="85000" lnSpcReduction="20000"/>
          </a:bodyPr>
          <a:lstStyle/>
          <a:p>
            <a:pPr>
              <a:lnSpc>
                <a:spcPct val="120000"/>
              </a:lnSpc>
            </a:pPr>
            <a:r>
              <a:rPr lang="en-US" dirty="0"/>
              <a:t>White &amp; Wills (2008) Roughly 1:3 ratio of approvals to reprimands – Class at about 56 % on task</a:t>
            </a:r>
          </a:p>
          <a:p>
            <a:pPr>
              <a:lnSpc>
                <a:spcPct val="120000"/>
              </a:lnSpc>
            </a:pPr>
            <a:endParaRPr lang="en-US" dirty="0"/>
          </a:p>
          <a:p>
            <a:pPr>
              <a:lnSpc>
                <a:spcPct val="120000"/>
              </a:lnSpc>
            </a:pPr>
            <a:r>
              <a:rPr lang="en-US" dirty="0"/>
              <a:t>After adult intervention went to about a 12:1 ratio and increased class on task behavior to roughly 85%.</a:t>
            </a:r>
          </a:p>
          <a:p>
            <a:endParaRPr lang="en-US" dirty="0"/>
          </a:p>
          <a:p>
            <a:r>
              <a:rPr lang="en-US" dirty="0"/>
              <a:t>Praise decreases and reprimands increase as children increase in grades.  (Reddy et al. 2013)</a:t>
            </a:r>
          </a:p>
          <a:p>
            <a:endParaRPr lang="en-US" dirty="0"/>
          </a:p>
          <a:p>
            <a:r>
              <a:rPr lang="en-US" dirty="0"/>
              <a:t>Children with emotional and behavioral disorders are more sensitive to teacher praise and reprimands than students without EBD problems. (Downs et al., 2019)</a:t>
            </a:r>
          </a:p>
        </p:txBody>
      </p:sp>
      <p:sp>
        <p:nvSpPr>
          <p:cNvPr id="3" name="Title 2"/>
          <p:cNvSpPr>
            <a:spLocks noGrp="1"/>
          </p:cNvSpPr>
          <p:nvPr>
            <p:ph type="title"/>
          </p:nvPr>
        </p:nvSpPr>
        <p:spPr/>
        <p:txBody>
          <a:bodyPr/>
          <a:lstStyle/>
          <a:p>
            <a:r>
              <a:rPr lang="en-US" dirty="0"/>
              <a:t>More </a:t>
            </a:r>
            <a:r>
              <a:rPr lang="en-US" dirty="0" err="1"/>
              <a:t>researchery</a:t>
            </a:r>
            <a:r>
              <a:rPr lang="en-US" dirty="0"/>
              <a:t> stuff</a:t>
            </a:r>
          </a:p>
        </p:txBody>
      </p:sp>
    </p:spTree>
    <p:extLst>
      <p:ext uri="{BB962C8B-B14F-4D97-AF65-F5344CB8AC3E}">
        <p14:creationId xmlns:p14="http://schemas.microsoft.com/office/powerpoint/2010/main" val="18474964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25000" lnSpcReduction="20000"/>
          </a:bodyPr>
          <a:lstStyle/>
          <a:p>
            <a:endParaRPr lang="en-US" dirty="0"/>
          </a:p>
          <a:p>
            <a:r>
              <a:rPr lang="en-US" sz="8800" dirty="0"/>
              <a:t>Make it behavior specific</a:t>
            </a:r>
          </a:p>
          <a:p>
            <a:endParaRPr lang="en-US" sz="8800" dirty="0"/>
          </a:p>
          <a:p>
            <a:r>
              <a:rPr lang="en-US" sz="8800" dirty="0"/>
              <a:t>Praise should tell students what TO do instead of what NOT to do</a:t>
            </a:r>
          </a:p>
          <a:p>
            <a:endParaRPr lang="en-US" sz="8800" dirty="0"/>
          </a:p>
          <a:p>
            <a:r>
              <a:rPr lang="en-US" sz="8800" dirty="0"/>
              <a:t>Address what they are doing instead of what they are not doing</a:t>
            </a:r>
          </a:p>
          <a:p>
            <a:endParaRPr lang="en-US" sz="8800" dirty="0"/>
          </a:p>
          <a:p>
            <a:r>
              <a:rPr lang="en-US" sz="8800" dirty="0"/>
              <a:t>Behavior specific praise teaches the student and those around them the expectations</a:t>
            </a:r>
          </a:p>
          <a:p>
            <a:endParaRPr lang="en-US" dirty="0"/>
          </a:p>
        </p:txBody>
      </p:sp>
      <p:sp>
        <p:nvSpPr>
          <p:cNvPr id="3" name="Title 2"/>
          <p:cNvSpPr>
            <a:spLocks noGrp="1"/>
          </p:cNvSpPr>
          <p:nvPr>
            <p:ph type="title"/>
          </p:nvPr>
        </p:nvSpPr>
        <p:spPr/>
        <p:txBody>
          <a:bodyPr/>
          <a:lstStyle/>
          <a:p>
            <a:r>
              <a:rPr lang="en-US" dirty="0"/>
              <a:t>When you Praise . . .</a:t>
            </a:r>
          </a:p>
        </p:txBody>
      </p:sp>
    </p:spTree>
    <p:extLst>
      <p:ext uri="{BB962C8B-B14F-4D97-AF65-F5344CB8AC3E}">
        <p14:creationId xmlns:p14="http://schemas.microsoft.com/office/powerpoint/2010/main" val="2965541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Praise the Student</a:t>
            </a:r>
            <a:endParaRPr lang="en-US" sz="2000" i="1" dirty="0"/>
          </a:p>
        </p:txBody>
      </p:sp>
      <p:sp>
        <p:nvSpPr>
          <p:cNvPr id="3" name="Content Placeholder 2"/>
          <p:cNvSpPr>
            <a:spLocks noGrp="1"/>
          </p:cNvSpPr>
          <p:nvPr>
            <p:ph idx="1"/>
          </p:nvPr>
        </p:nvSpPr>
        <p:spPr>
          <a:xfrm>
            <a:off x="152401" y="2133600"/>
            <a:ext cx="8636492" cy="4419599"/>
          </a:xfrm>
        </p:spPr>
        <p:txBody>
          <a:bodyPr>
            <a:normAutofit/>
          </a:bodyPr>
          <a:lstStyle/>
          <a:p>
            <a:r>
              <a:rPr lang="en-US" sz="2400" dirty="0"/>
              <a:t>Use a 4:1 ratio of positive comments to criticisms</a:t>
            </a:r>
          </a:p>
          <a:p>
            <a:endParaRPr lang="en-US" sz="2400" dirty="0"/>
          </a:p>
          <a:p>
            <a:r>
              <a:rPr lang="en-US" sz="2400" dirty="0"/>
              <a:t>Strategies to increase praise </a:t>
            </a:r>
          </a:p>
          <a:p>
            <a:pPr lvl="1"/>
            <a:r>
              <a:rPr lang="en-US" sz="2000" dirty="0">
                <a:solidFill>
                  <a:schemeClr val="tx1"/>
                </a:solidFill>
              </a:rPr>
              <a:t>Cueing (Timer, Visual Cues)</a:t>
            </a:r>
          </a:p>
          <a:p>
            <a:pPr lvl="1"/>
            <a:r>
              <a:rPr lang="en-US" sz="2000" dirty="0">
                <a:solidFill>
                  <a:schemeClr val="tx1"/>
                </a:solidFill>
              </a:rPr>
              <a:t>Self Monitoring (Pennies, Marks, Tokens)</a:t>
            </a:r>
          </a:p>
          <a:p>
            <a:pPr lvl="1"/>
            <a:r>
              <a:rPr lang="en-US" sz="2000" dirty="0">
                <a:solidFill>
                  <a:schemeClr val="tx1"/>
                </a:solidFill>
              </a:rPr>
              <a:t>Student Recruiting – Asking adult if they are doing a good job</a:t>
            </a:r>
          </a:p>
          <a:p>
            <a:pPr lvl="1"/>
            <a:r>
              <a:rPr lang="en-US" sz="2000" dirty="0">
                <a:solidFill>
                  <a:schemeClr val="tx1"/>
                </a:solidFill>
              </a:rPr>
              <a:t>Performance Feedback (Checking rate against other staff, supervisor, public posting)</a:t>
            </a:r>
          </a:p>
          <a:p>
            <a:pPr lvl="1"/>
            <a:r>
              <a:rPr lang="en-US" sz="2000" dirty="0">
                <a:solidFill>
                  <a:schemeClr val="tx1"/>
                </a:solidFill>
              </a:rPr>
              <a:t>Written </a:t>
            </a:r>
          </a:p>
          <a:p>
            <a:endParaRPr lang="en-US" sz="2400" dirty="0"/>
          </a:p>
          <a:p>
            <a:endParaRPr lang="en-US" dirty="0"/>
          </a:p>
        </p:txBody>
      </p:sp>
    </p:spTree>
    <p:extLst>
      <p:ext uri="{BB962C8B-B14F-4D97-AF65-F5344CB8AC3E}">
        <p14:creationId xmlns:p14="http://schemas.microsoft.com/office/powerpoint/2010/main" val="26447778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Sometime bad behavior is because the student doesn’t understand</a:t>
            </a:r>
          </a:p>
          <a:p>
            <a:r>
              <a:rPr lang="en-US" dirty="0"/>
              <a:t>These behaviors manifest themselves out of frustration; later on, they manifest habitually</a:t>
            </a:r>
          </a:p>
          <a:p>
            <a:r>
              <a:rPr lang="en-US" dirty="0"/>
              <a:t>Behavior is something that the child can control, not knowing is often out of their control</a:t>
            </a:r>
          </a:p>
          <a:p>
            <a:r>
              <a:rPr lang="en-US" dirty="0"/>
              <a:t>Sometimes, teachers need to evaluate appropriately to see if the material being taught is at their level</a:t>
            </a:r>
          </a:p>
          <a:p>
            <a:r>
              <a:rPr lang="en-US" dirty="0"/>
              <a:t>There is a difference between “can’t do” and “won’t do”.  The teacher must find the difference.</a:t>
            </a:r>
          </a:p>
        </p:txBody>
      </p:sp>
      <p:sp>
        <p:nvSpPr>
          <p:cNvPr id="3" name="Title 2"/>
          <p:cNvSpPr>
            <a:spLocks noGrp="1"/>
          </p:cNvSpPr>
          <p:nvPr>
            <p:ph type="title"/>
          </p:nvPr>
        </p:nvSpPr>
        <p:spPr>
          <a:xfrm>
            <a:off x="688490" y="304800"/>
            <a:ext cx="7756263" cy="1319606"/>
          </a:xfrm>
        </p:spPr>
        <p:txBody>
          <a:bodyPr/>
          <a:lstStyle/>
          <a:p>
            <a:r>
              <a:rPr lang="en-US" dirty="0"/>
              <a:t>It is Better to be Bad than Dumb</a:t>
            </a:r>
          </a:p>
        </p:txBody>
      </p:sp>
    </p:spTree>
    <p:extLst>
      <p:ext uri="{BB962C8B-B14F-4D97-AF65-F5344CB8AC3E}">
        <p14:creationId xmlns:p14="http://schemas.microsoft.com/office/powerpoint/2010/main" val="1427698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We all have a reason why we do a behavior</a:t>
            </a:r>
          </a:p>
          <a:p>
            <a:endParaRPr lang="en-US" dirty="0"/>
          </a:p>
          <a:p>
            <a:r>
              <a:rPr lang="en-US" dirty="0"/>
              <a:t>When the function matches the behavior, we have a better chance of finding the correct strategy to reduce the behavior</a:t>
            </a:r>
          </a:p>
          <a:p>
            <a:endParaRPr lang="en-US" dirty="0"/>
          </a:p>
          <a:p>
            <a:r>
              <a:rPr lang="en-US" dirty="0"/>
              <a:t>When teachers only use the same strategy, it will only be effective for some.  Our goal is to have it be effective for all</a:t>
            </a:r>
          </a:p>
          <a:p>
            <a:endParaRPr lang="en-US" dirty="0"/>
          </a:p>
          <a:p>
            <a:r>
              <a:rPr lang="en-US" dirty="0"/>
              <a:t>Do we have our teachers thinking functionally about the behaviors that they are seeing?  </a:t>
            </a:r>
          </a:p>
          <a:p>
            <a:pPr marL="0" indent="0">
              <a:buNone/>
            </a:pPr>
            <a:endParaRPr lang="en-US" dirty="0"/>
          </a:p>
        </p:txBody>
      </p:sp>
      <p:sp>
        <p:nvSpPr>
          <p:cNvPr id="3" name="Title 2"/>
          <p:cNvSpPr>
            <a:spLocks noGrp="1"/>
          </p:cNvSpPr>
          <p:nvPr>
            <p:ph type="title"/>
          </p:nvPr>
        </p:nvSpPr>
        <p:spPr>
          <a:xfrm>
            <a:off x="381000" y="570156"/>
            <a:ext cx="8305800" cy="1054250"/>
          </a:xfrm>
        </p:spPr>
        <p:txBody>
          <a:bodyPr/>
          <a:lstStyle/>
          <a:p>
            <a:r>
              <a:rPr lang="en-US" dirty="0"/>
              <a:t>All Behavior is Purposeful</a:t>
            </a:r>
          </a:p>
        </p:txBody>
      </p:sp>
    </p:spTree>
    <p:extLst>
      <p:ext uri="{BB962C8B-B14F-4D97-AF65-F5344CB8AC3E}">
        <p14:creationId xmlns:p14="http://schemas.microsoft.com/office/powerpoint/2010/main" val="114177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If a child has not been particularly successful with a skill, they are often times resistant to go back to it because it is uncomfortable and outside the norm</a:t>
            </a:r>
          </a:p>
          <a:p>
            <a:r>
              <a:rPr lang="en-US" dirty="0"/>
              <a:t>Behaviors are often about change</a:t>
            </a:r>
          </a:p>
          <a:p>
            <a:r>
              <a:rPr lang="en-US" dirty="0"/>
              <a:t>Think of these behaviors as going on a diet.  We know what it takes to lose weight but we still have problems.  Why?</a:t>
            </a:r>
          </a:p>
          <a:p>
            <a:r>
              <a:rPr lang="en-US" dirty="0"/>
              <a:t>Need reinforcement to have behaviors go from poor to successful</a:t>
            </a:r>
          </a:p>
        </p:txBody>
      </p:sp>
      <p:sp>
        <p:nvSpPr>
          <p:cNvPr id="3" name="Title 2"/>
          <p:cNvSpPr>
            <a:spLocks noGrp="1"/>
          </p:cNvSpPr>
          <p:nvPr>
            <p:ph type="title"/>
          </p:nvPr>
        </p:nvSpPr>
        <p:spPr>
          <a:xfrm>
            <a:off x="304800" y="304800"/>
            <a:ext cx="8139953" cy="1319606"/>
          </a:xfrm>
        </p:spPr>
        <p:txBody>
          <a:bodyPr/>
          <a:lstStyle/>
          <a:p>
            <a:r>
              <a:rPr lang="en-US" dirty="0"/>
              <a:t>Even if they Know What’s Right, they May not do it</a:t>
            </a:r>
          </a:p>
        </p:txBody>
      </p:sp>
    </p:spTree>
    <p:extLst>
      <p:ext uri="{BB962C8B-B14F-4D97-AF65-F5344CB8AC3E}">
        <p14:creationId xmlns:p14="http://schemas.microsoft.com/office/powerpoint/2010/main" val="40138703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When it comes to reading and math, when children do poorly, they are not punished.  They are taught.</a:t>
            </a:r>
          </a:p>
          <a:p>
            <a:endParaRPr lang="en-US" dirty="0"/>
          </a:p>
          <a:p>
            <a:r>
              <a:rPr lang="en-US" dirty="0"/>
              <a:t>When a child does poorly with behavior, they are often punished and not taught.  </a:t>
            </a:r>
          </a:p>
          <a:p>
            <a:endParaRPr lang="en-US" dirty="0"/>
          </a:p>
          <a:p>
            <a:r>
              <a:rPr lang="en-US" dirty="0"/>
              <a:t>Children with behavior challenges need to be taught these skills as much as the child with a math or reading skill deficit.  That is how they improve.</a:t>
            </a:r>
          </a:p>
        </p:txBody>
      </p:sp>
      <p:sp>
        <p:nvSpPr>
          <p:cNvPr id="3" name="Title 2"/>
          <p:cNvSpPr>
            <a:spLocks noGrp="1"/>
          </p:cNvSpPr>
          <p:nvPr>
            <p:ph type="title"/>
          </p:nvPr>
        </p:nvSpPr>
        <p:spPr>
          <a:xfrm>
            <a:off x="533400" y="570156"/>
            <a:ext cx="7911353" cy="1054250"/>
          </a:xfrm>
        </p:spPr>
        <p:txBody>
          <a:bodyPr/>
          <a:lstStyle/>
          <a:p>
            <a:r>
              <a:rPr lang="en-US" dirty="0"/>
              <a:t>Behavior is a Skill Deficit</a:t>
            </a:r>
          </a:p>
        </p:txBody>
      </p:sp>
    </p:spTree>
    <p:extLst>
      <p:ext uri="{BB962C8B-B14F-4D97-AF65-F5344CB8AC3E}">
        <p14:creationId xmlns:p14="http://schemas.microsoft.com/office/powerpoint/2010/main" val="7637531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Any skill can be learned</a:t>
            </a:r>
          </a:p>
          <a:p>
            <a:r>
              <a:rPr lang="en-US" dirty="0"/>
              <a:t>This means classroom management skills as well as improved student behaviors</a:t>
            </a:r>
          </a:p>
          <a:p>
            <a:r>
              <a:rPr lang="en-US" dirty="0"/>
              <a:t>The more that we practice a skill, the better we become at it</a:t>
            </a:r>
          </a:p>
          <a:p>
            <a:r>
              <a:rPr lang="en-US" dirty="0"/>
              <a:t>Practice must be intentional with the goal of improving</a:t>
            </a:r>
          </a:p>
          <a:p>
            <a:r>
              <a:rPr lang="en-US" dirty="0"/>
              <a:t>If there is ignorance of the problem, practice will have little effect.  There must be a focus on improvement</a:t>
            </a:r>
          </a:p>
          <a:p>
            <a:endParaRPr lang="en-US" dirty="0"/>
          </a:p>
        </p:txBody>
      </p:sp>
      <p:sp>
        <p:nvSpPr>
          <p:cNvPr id="3" name="Title 2"/>
          <p:cNvSpPr>
            <a:spLocks noGrp="1"/>
          </p:cNvSpPr>
          <p:nvPr>
            <p:ph type="title"/>
          </p:nvPr>
        </p:nvSpPr>
        <p:spPr/>
        <p:txBody>
          <a:bodyPr/>
          <a:lstStyle/>
          <a:p>
            <a:r>
              <a:rPr lang="en-US" dirty="0"/>
              <a:t>Practice Makes Perfect</a:t>
            </a:r>
          </a:p>
        </p:txBody>
      </p:sp>
    </p:spTree>
    <p:extLst>
      <p:ext uri="{BB962C8B-B14F-4D97-AF65-F5344CB8AC3E}">
        <p14:creationId xmlns:p14="http://schemas.microsoft.com/office/powerpoint/2010/main" val="10843118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Involve parents from the first day</a:t>
            </a:r>
          </a:p>
          <a:p>
            <a:r>
              <a:rPr lang="en-US" dirty="0"/>
              <a:t>When parents see you as being on their side and liking their child, they are more likely to support your teachers</a:t>
            </a:r>
          </a:p>
          <a:p>
            <a:r>
              <a:rPr lang="en-US" dirty="0"/>
              <a:t>Have teachers develop calling dates or emails that show positive presentation of their child to the parent (whether it is work or something that they said in class)</a:t>
            </a:r>
          </a:p>
          <a:p>
            <a:r>
              <a:rPr lang="en-US" dirty="0"/>
              <a:t>Teachers can improve this relationship by communication </a:t>
            </a:r>
          </a:p>
        </p:txBody>
      </p:sp>
      <p:sp>
        <p:nvSpPr>
          <p:cNvPr id="3" name="Title 2"/>
          <p:cNvSpPr>
            <a:spLocks noGrp="1"/>
          </p:cNvSpPr>
          <p:nvPr>
            <p:ph type="title"/>
          </p:nvPr>
        </p:nvSpPr>
        <p:spPr/>
        <p:txBody>
          <a:bodyPr/>
          <a:lstStyle/>
          <a:p>
            <a:r>
              <a:rPr lang="en-US" dirty="0"/>
              <a:t>Get Parents on Board</a:t>
            </a:r>
          </a:p>
        </p:txBody>
      </p:sp>
    </p:spTree>
    <p:extLst>
      <p:ext uri="{BB962C8B-B14F-4D97-AF65-F5344CB8AC3E}">
        <p14:creationId xmlns:p14="http://schemas.microsoft.com/office/powerpoint/2010/main" val="1523868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FD2A44-87BE-4103-AB8B-23AC91BA76A7}"/>
              </a:ext>
            </a:extLst>
          </p:cNvPr>
          <p:cNvSpPr>
            <a:spLocks noGrp="1"/>
          </p:cNvSpPr>
          <p:nvPr>
            <p:ph idx="1"/>
          </p:nvPr>
        </p:nvSpPr>
        <p:spPr/>
        <p:txBody>
          <a:bodyPr/>
          <a:lstStyle/>
          <a:p>
            <a:r>
              <a:rPr lang="en-US" dirty="0"/>
              <a:t>How often do your teachers contact your parents?</a:t>
            </a:r>
          </a:p>
          <a:p>
            <a:endParaRPr lang="en-US" dirty="0"/>
          </a:p>
          <a:p>
            <a:r>
              <a:rPr lang="en-US" dirty="0"/>
              <a:t>Do you have a building or district parent engagement plan?</a:t>
            </a:r>
          </a:p>
          <a:p>
            <a:endParaRPr lang="en-US" dirty="0"/>
          </a:p>
          <a:p>
            <a:r>
              <a:rPr lang="en-US" dirty="0"/>
              <a:t>Do your staff view parents as partners or adversaries?  How does this affect your culture?</a:t>
            </a:r>
          </a:p>
        </p:txBody>
      </p:sp>
      <p:sp>
        <p:nvSpPr>
          <p:cNvPr id="2" name="Title 1">
            <a:extLst>
              <a:ext uri="{FF2B5EF4-FFF2-40B4-BE49-F238E27FC236}">
                <a16:creationId xmlns:a16="http://schemas.microsoft.com/office/drawing/2014/main" id="{9CFC38E4-DDEE-4D0E-8B1C-5D16C6F4D613}"/>
              </a:ext>
            </a:extLst>
          </p:cNvPr>
          <p:cNvSpPr>
            <a:spLocks noGrp="1"/>
          </p:cNvSpPr>
          <p:nvPr>
            <p:ph type="title"/>
          </p:nvPr>
        </p:nvSpPr>
        <p:spPr/>
        <p:txBody>
          <a:bodyPr/>
          <a:lstStyle/>
          <a:p>
            <a:r>
              <a:rPr lang="en-US" dirty="0"/>
              <a:t>Planning for Parents</a:t>
            </a:r>
          </a:p>
        </p:txBody>
      </p:sp>
    </p:spTree>
    <p:extLst>
      <p:ext uri="{BB962C8B-B14F-4D97-AF65-F5344CB8AC3E}">
        <p14:creationId xmlns:p14="http://schemas.microsoft.com/office/powerpoint/2010/main" val="3000465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219CCAE6-7C3D-4E8B-B5FE-9C26D806DEB6}"/>
              </a:ext>
            </a:extLst>
          </p:cNvPr>
          <p:cNvSpPr>
            <a:spLocks noGrp="1"/>
          </p:cNvSpPr>
          <p:nvPr>
            <p:ph idx="1"/>
          </p:nvPr>
        </p:nvSpPr>
        <p:spPr/>
        <p:txBody>
          <a:bodyPr>
            <a:normAutofit fontScale="85000" lnSpcReduction="10000"/>
          </a:bodyPr>
          <a:lstStyle/>
          <a:p>
            <a:r>
              <a:rPr lang="en-US" dirty="0"/>
              <a:t>We do the same things that we ask of them </a:t>
            </a:r>
          </a:p>
          <a:p>
            <a:r>
              <a:rPr lang="en-US" dirty="0"/>
              <a:t>Develop positive and trusting relationships with them</a:t>
            </a:r>
          </a:p>
          <a:p>
            <a:r>
              <a:rPr lang="en-US" dirty="0"/>
              <a:t>Connect with them daily </a:t>
            </a:r>
          </a:p>
          <a:p>
            <a:r>
              <a:rPr lang="en-US" dirty="0"/>
              <a:t>Give them positive feedback frequently</a:t>
            </a:r>
          </a:p>
          <a:p>
            <a:r>
              <a:rPr lang="en-US" dirty="0"/>
              <a:t>When you have to be critical, do it in private </a:t>
            </a:r>
          </a:p>
          <a:p>
            <a:r>
              <a:rPr lang="en-US" dirty="0"/>
              <a:t>Make them feel cared for in your school</a:t>
            </a:r>
          </a:p>
          <a:p>
            <a:r>
              <a:rPr lang="en-US" dirty="0"/>
              <a:t>Understand that a lack of classroom management is a learning deficit that can also be taught – we are all teachers</a:t>
            </a:r>
          </a:p>
          <a:p>
            <a:r>
              <a:rPr lang="en-US" dirty="0"/>
              <a:t>Practice with your teachers and encourage them to practice these skills</a:t>
            </a:r>
          </a:p>
          <a:p>
            <a:r>
              <a:rPr lang="en-US" dirty="0"/>
              <a:t>Use this information as quick “bumper stickers” to imprint on them</a:t>
            </a:r>
          </a:p>
        </p:txBody>
      </p:sp>
      <p:sp>
        <p:nvSpPr>
          <p:cNvPr id="3" name="Title 2">
            <a:extLst>
              <a:ext uri="{FF2B5EF4-FFF2-40B4-BE49-F238E27FC236}">
                <a16:creationId xmlns:a16="http://schemas.microsoft.com/office/drawing/2014/main" id="{3F213B0A-3843-453A-B7E8-D79F961E2B79}"/>
              </a:ext>
            </a:extLst>
          </p:cNvPr>
          <p:cNvSpPr>
            <a:spLocks noGrp="1"/>
          </p:cNvSpPr>
          <p:nvPr>
            <p:ph type="title"/>
          </p:nvPr>
        </p:nvSpPr>
        <p:spPr/>
        <p:txBody>
          <a:bodyPr/>
          <a:lstStyle/>
          <a:p>
            <a:r>
              <a:rPr lang="en-US" sz="3600" dirty="0"/>
              <a:t>How do we get teachers to do this?</a:t>
            </a:r>
          </a:p>
        </p:txBody>
      </p:sp>
    </p:spTree>
    <p:extLst>
      <p:ext uri="{BB962C8B-B14F-4D97-AF65-F5344CB8AC3E}">
        <p14:creationId xmlns:p14="http://schemas.microsoft.com/office/powerpoint/2010/main" val="3546740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Any teachers can teach the children who want to learn</a:t>
            </a:r>
          </a:p>
          <a:p>
            <a:endParaRPr lang="en-US" dirty="0"/>
          </a:p>
          <a:p>
            <a:r>
              <a:rPr lang="en-US" dirty="0"/>
              <a:t>Only the best teachers can teach those who struggle to learn</a:t>
            </a:r>
          </a:p>
          <a:p>
            <a:endParaRPr lang="en-US" dirty="0"/>
          </a:p>
          <a:p>
            <a:r>
              <a:rPr lang="en-US" dirty="0"/>
              <a:t>They don’t write movies about teachers who instruct the best and brightest.  The teachers that truly inspire are the teachers who can get across the importance of learning to children who struggle.</a:t>
            </a:r>
          </a:p>
          <a:p>
            <a:endParaRPr lang="en-US" dirty="0"/>
          </a:p>
          <a:p>
            <a:r>
              <a:rPr lang="en-US" dirty="0"/>
              <a:t>Every child deserves to have a favorite teacher – Every child.</a:t>
            </a:r>
          </a:p>
        </p:txBody>
      </p:sp>
      <p:sp>
        <p:nvSpPr>
          <p:cNvPr id="3" name="Title 2"/>
          <p:cNvSpPr>
            <a:spLocks noGrp="1"/>
          </p:cNvSpPr>
          <p:nvPr>
            <p:ph type="title"/>
          </p:nvPr>
        </p:nvSpPr>
        <p:spPr/>
        <p:txBody>
          <a:bodyPr/>
          <a:lstStyle/>
          <a:p>
            <a:r>
              <a:rPr lang="en-US" dirty="0"/>
              <a:t>Never Give Up</a:t>
            </a:r>
          </a:p>
        </p:txBody>
      </p:sp>
    </p:spTree>
    <p:extLst>
      <p:ext uri="{BB962C8B-B14F-4D97-AF65-F5344CB8AC3E}">
        <p14:creationId xmlns:p14="http://schemas.microsoft.com/office/powerpoint/2010/main" val="25422398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endParaRPr lang="en-US" dirty="0"/>
          </a:p>
          <a:p>
            <a:pPr marL="0" indent="0" algn="ctr">
              <a:buNone/>
            </a:pPr>
            <a:r>
              <a:rPr lang="en-US" sz="4000" dirty="0"/>
              <a:t>Matt McNiff, Ph.D.</a:t>
            </a:r>
          </a:p>
          <a:p>
            <a:pPr marL="0" indent="0" algn="ctr">
              <a:buNone/>
            </a:pPr>
            <a:endParaRPr lang="en-US" sz="1400" dirty="0"/>
          </a:p>
          <a:p>
            <a:pPr marL="0" indent="0" algn="ctr">
              <a:buNone/>
            </a:pPr>
            <a:r>
              <a:rPr lang="en-US" sz="4000" dirty="0">
                <a:solidFill>
                  <a:schemeClr val="tx1"/>
                </a:solidFill>
              </a:rPr>
              <a:t>mattmcniff@yahoo.com</a:t>
            </a:r>
          </a:p>
          <a:p>
            <a:pPr marL="0" indent="0" algn="ctr">
              <a:buNone/>
            </a:pPr>
            <a:r>
              <a:rPr lang="en-US" sz="4000" dirty="0">
                <a:solidFill>
                  <a:schemeClr val="tx1"/>
                </a:solidFill>
              </a:rPr>
              <a:t>mmcniff@esu5.org </a:t>
            </a:r>
          </a:p>
          <a:p>
            <a:pPr marL="0" indent="0" algn="ctr">
              <a:buNone/>
            </a:pPr>
            <a:r>
              <a:rPr lang="en-US" sz="4000" dirty="0">
                <a:solidFill>
                  <a:schemeClr val="tx1"/>
                </a:solidFill>
              </a:rPr>
              <a:t>Twitter @</a:t>
            </a:r>
            <a:r>
              <a:rPr lang="en-US" sz="4000" dirty="0" err="1">
                <a:solidFill>
                  <a:schemeClr val="tx1"/>
                </a:solidFill>
              </a:rPr>
              <a:t>mattmcniff</a:t>
            </a:r>
            <a:endParaRPr lang="en-US" sz="4000" dirty="0">
              <a:solidFill>
                <a:schemeClr val="tx1"/>
              </a:solidFill>
            </a:endParaRPr>
          </a:p>
        </p:txBody>
      </p:sp>
      <p:sp>
        <p:nvSpPr>
          <p:cNvPr id="3" name="Title 2"/>
          <p:cNvSpPr>
            <a:spLocks noGrp="1"/>
          </p:cNvSpPr>
          <p:nvPr>
            <p:ph type="title"/>
          </p:nvPr>
        </p:nvSpPr>
        <p:spPr/>
        <p:txBody>
          <a:bodyPr/>
          <a:lstStyle/>
          <a:p>
            <a:r>
              <a:rPr lang="en-US" dirty="0"/>
              <a:t>Contact Information</a:t>
            </a:r>
          </a:p>
        </p:txBody>
      </p:sp>
    </p:spTree>
    <p:extLst>
      <p:ext uri="{BB962C8B-B14F-4D97-AF65-F5344CB8AC3E}">
        <p14:creationId xmlns:p14="http://schemas.microsoft.com/office/powerpoint/2010/main" val="1691993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t>There is no behavior that is bad</a:t>
            </a:r>
          </a:p>
          <a:p>
            <a:endParaRPr lang="en-US" dirty="0"/>
          </a:p>
          <a:p>
            <a:r>
              <a:rPr lang="en-US" dirty="0"/>
              <a:t>It is only bad based on the location and time that it happens</a:t>
            </a:r>
          </a:p>
          <a:p>
            <a:endParaRPr lang="en-US" dirty="0"/>
          </a:p>
          <a:p>
            <a:r>
              <a:rPr lang="en-US" dirty="0"/>
              <a:t>Many children do poorly with being able to judge the gray area in which a behavior should or shouldn’t happen</a:t>
            </a:r>
          </a:p>
          <a:p>
            <a:endParaRPr lang="en-US" dirty="0"/>
          </a:p>
          <a:p>
            <a:r>
              <a:rPr lang="en-US" dirty="0"/>
              <a:t>Teachers need to focus their attention on teaching context and where and when a behavior is appropriate</a:t>
            </a:r>
          </a:p>
        </p:txBody>
      </p:sp>
      <p:sp>
        <p:nvSpPr>
          <p:cNvPr id="3" name="Title 2"/>
          <p:cNvSpPr>
            <a:spLocks noGrp="1"/>
          </p:cNvSpPr>
          <p:nvPr>
            <p:ph type="title"/>
          </p:nvPr>
        </p:nvSpPr>
        <p:spPr>
          <a:xfrm>
            <a:off x="152400" y="570156"/>
            <a:ext cx="8915400" cy="1054250"/>
          </a:xfrm>
        </p:spPr>
        <p:txBody>
          <a:bodyPr/>
          <a:lstStyle/>
          <a:p>
            <a:r>
              <a:rPr lang="en-US" sz="4400" dirty="0"/>
              <a:t>Context Gives Behavior Meaning</a:t>
            </a:r>
          </a:p>
        </p:txBody>
      </p:sp>
    </p:spTree>
    <p:extLst>
      <p:ext uri="{BB962C8B-B14F-4D97-AF65-F5344CB8AC3E}">
        <p14:creationId xmlns:p14="http://schemas.microsoft.com/office/powerpoint/2010/main" val="4226074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3646D5-64D7-48BD-AA09-7F70666950DA}"/>
              </a:ext>
            </a:extLst>
          </p:cNvPr>
          <p:cNvSpPr>
            <a:spLocks noGrp="1"/>
          </p:cNvSpPr>
          <p:nvPr>
            <p:ph idx="1"/>
          </p:nvPr>
        </p:nvSpPr>
        <p:spPr>
          <a:xfrm>
            <a:off x="699247" y="2248347"/>
            <a:ext cx="3872753" cy="3877815"/>
          </a:xfrm>
        </p:spPr>
        <p:txBody>
          <a:bodyPr>
            <a:normAutofit/>
          </a:bodyPr>
          <a:lstStyle/>
          <a:p>
            <a:r>
              <a:rPr lang="en-US" sz="2800" dirty="0"/>
              <a:t>Behavior is all based on our interpretation of appropriateness</a:t>
            </a:r>
          </a:p>
          <a:p>
            <a:endParaRPr lang="en-US" sz="2800" dirty="0"/>
          </a:p>
          <a:p>
            <a:r>
              <a:rPr lang="en-US" dirty="0"/>
              <a:t>What Affects Context of Behavior?</a:t>
            </a:r>
          </a:p>
        </p:txBody>
      </p:sp>
      <p:sp>
        <p:nvSpPr>
          <p:cNvPr id="2" name="Title 1">
            <a:extLst>
              <a:ext uri="{FF2B5EF4-FFF2-40B4-BE49-F238E27FC236}">
                <a16:creationId xmlns:a16="http://schemas.microsoft.com/office/drawing/2014/main" id="{7A23668A-CA1C-4657-8FF9-B70A0747C4D2}"/>
              </a:ext>
            </a:extLst>
          </p:cNvPr>
          <p:cNvSpPr>
            <a:spLocks noGrp="1"/>
          </p:cNvSpPr>
          <p:nvPr>
            <p:ph type="title"/>
          </p:nvPr>
        </p:nvSpPr>
        <p:spPr/>
        <p:txBody>
          <a:bodyPr/>
          <a:lstStyle/>
          <a:p>
            <a:r>
              <a:rPr lang="en-US" dirty="0"/>
              <a:t>Context of Behavior</a:t>
            </a:r>
          </a:p>
        </p:txBody>
      </p:sp>
      <p:sp>
        <p:nvSpPr>
          <p:cNvPr id="4" name="Content Placeholder 3">
            <a:extLst>
              <a:ext uri="{FF2B5EF4-FFF2-40B4-BE49-F238E27FC236}">
                <a16:creationId xmlns:a16="http://schemas.microsoft.com/office/drawing/2014/main" id="{86600305-7D19-420B-865E-68AE7ABF18F1}"/>
              </a:ext>
            </a:extLst>
          </p:cNvPr>
          <p:cNvSpPr>
            <a:spLocks noGrp="1"/>
          </p:cNvSpPr>
          <p:nvPr>
            <p:ph sz="half" idx="4294967295"/>
          </p:nvPr>
        </p:nvSpPr>
        <p:spPr>
          <a:xfrm>
            <a:off x="5105400" y="2248347"/>
            <a:ext cx="4038600" cy="3877815"/>
          </a:xfrm>
        </p:spPr>
        <p:txBody>
          <a:bodyPr>
            <a:normAutofit lnSpcReduction="10000"/>
          </a:bodyPr>
          <a:lstStyle/>
          <a:p>
            <a:r>
              <a:rPr lang="en-US" dirty="0"/>
              <a:t>Location</a:t>
            </a:r>
          </a:p>
          <a:p>
            <a:endParaRPr lang="en-US" dirty="0"/>
          </a:p>
          <a:p>
            <a:r>
              <a:rPr lang="en-US" dirty="0"/>
              <a:t>Time</a:t>
            </a:r>
          </a:p>
          <a:p>
            <a:endParaRPr lang="en-US" dirty="0"/>
          </a:p>
          <a:p>
            <a:r>
              <a:rPr lang="en-US" dirty="0"/>
              <a:t>Frequency</a:t>
            </a:r>
          </a:p>
          <a:p>
            <a:endParaRPr lang="en-US" dirty="0"/>
          </a:p>
          <a:p>
            <a:r>
              <a:rPr lang="en-US" dirty="0"/>
              <a:t>Duration</a:t>
            </a:r>
          </a:p>
          <a:p>
            <a:endParaRPr lang="en-US" dirty="0"/>
          </a:p>
          <a:p>
            <a:r>
              <a:rPr lang="en-US" dirty="0"/>
              <a:t>Intensity</a:t>
            </a:r>
          </a:p>
          <a:p>
            <a:endParaRPr lang="en-US" dirty="0"/>
          </a:p>
        </p:txBody>
      </p:sp>
    </p:spTree>
    <p:extLst>
      <p:ext uri="{BB962C8B-B14F-4D97-AF65-F5344CB8AC3E}">
        <p14:creationId xmlns:p14="http://schemas.microsoft.com/office/powerpoint/2010/main" val="2860021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Equal is that everyone gets the same thing</a:t>
            </a:r>
          </a:p>
          <a:p>
            <a:endParaRPr lang="en-US" dirty="0"/>
          </a:p>
          <a:p>
            <a:r>
              <a:rPr lang="en-US" dirty="0"/>
              <a:t>Fair is when everyone gets what they need</a:t>
            </a:r>
          </a:p>
          <a:p>
            <a:endParaRPr lang="en-US" dirty="0"/>
          </a:p>
          <a:p>
            <a:r>
              <a:rPr lang="en-US" dirty="0"/>
              <a:t>Teachers struggle with this idea for behavior</a:t>
            </a:r>
          </a:p>
          <a:p>
            <a:endParaRPr lang="en-US" dirty="0"/>
          </a:p>
          <a:p>
            <a:r>
              <a:rPr lang="en-US" dirty="0"/>
              <a:t>They do not see behavior as a deficit.  They often see it as deliberate and controllable regardless of the background and amount of skills the child has.</a:t>
            </a:r>
          </a:p>
        </p:txBody>
      </p:sp>
      <p:sp>
        <p:nvSpPr>
          <p:cNvPr id="3" name="Title 2"/>
          <p:cNvSpPr>
            <a:spLocks noGrp="1"/>
          </p:cNvSpPr>
          <p:nvPr>
            <p:ph type="title"/>
          </p:nvPr>
        </p:nvSpPr>
        <p:spPr/>
        <p:txBody>
          <a:bodyPr/>
          <a:lstStyle/>
          <a:p>
            <a:r>
              <a:rPr lang="en-US" dirty="0"/>
              <a:t>Fair is Not Equal</a:t>
            </a:r>
          </a:p>
        </p:txBody>
      </p:sp>
    </p:spTree>
    <p:extLst>
      <p:ext uri="{BB962C8B-B14F-4D97-AF65-F5344CB8AC3E}">
        <p14:creationId xmlns:p14="http://schemas.microsoft.com/office/powerpoint/2010/main" val="2293705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People want to be accepted</a:t>
            </a:r>
          </a:p>
          <a:p>
            <a:endParaRPr lang="en-US" dirty="0"/>
          </a:p>
          <a:p>
            <a:r>
              <a:rPr lang="en-US" dirty="0"/>
              <a:t>Children want to be accepted by peers and liked by adults</a:t>
            </a:r>
          </a:p>
          <a:p>
            <a:endParaRPr lang="en-US" dirty="0"/>
          </a:p>
          <a:p>
            <a:r>
              <a:rPr lang="en-US" dirty="0"/>
              <a:t>Behavior has worked for them and they often times have not had success with other skills so they go to what they know</a:t>
            </a:r>
          </a:p>
          <a:p>
            <a:endParaRPr lang="en-US" dirty="0"/>
          </a:p>
          <a:p>
            <a:r>
              <a:rPr lang="en-US" dirty="0"/>
              <a:t>If teachers address misbehavior from the lens of children wanting to be good but there is a road block, then the teacher is much more likely to look for the reason behind the behavior and teach the child the appropriate skill.</a:t>
            </a:r>
          </a:p>
        </p:txBody>
      </p:sp>
      <p:sp>
        <p:nvSpPr>
          <p:cNvPr id="3" name="Title 2"/>
          <p:cNvSpPr>
            <a:spLocks noGrp="1"/>
          </p:cNvSpPr>
          <p:nvPr>
            <p:ph type="title"/>
          </p:nvPr>
        </p:nvSpPr>
        <p:spPr/>
        <p:txBody>
          <a:bodyPr/>
          <a:lstStyle/>
          <a:p>
            <a:r>
              <a:rPr lang="en-US" dirty="0"/>
              <a:t>People want to be Good</a:t>
            </a:r>
          </a:p>
        </p:txBody>
      </p:sp>
    </p:spTree>
    <p:extLst>
      <p:ext uri="{BB962C8B-B14F-4D97-AF65-F5344CB8AC3E}">
        <p14:creationId xmlns:p14="http://schemas.microsoft.com/office/powerpoint/2010/main" val="1441373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t>The behavior that is being displayed is happening to you because you happen to be the person at the time keeping them from what they want</a:t>
            </a:r>
          </a:p>
          <a:p>
            <a:r>
              <a:rPr lang="en-US" dirty="0"/>
              <a:t>Teachers take the behavior as a personal attack when it is just because they are stopping the desired behavior</a:t>
            </a:r>
          </a:p>
          <a:p>
            <a:r>
              <a:rPr lang="en-US" dirty="0"/>
              <a:t>Teachers need help viewing behavior from a deficit instead of a personal attack</a:t>
            </a:r>
          </a:p>
          <a:p>
            <a:r>
              <a:rPr lang="en-US" dirty="0"/>
              <a:t>Personal attacks lead to hurt feelings and revenge</a:t>
            </a:r>
          </a:p>
          <a:p>
            <a:r>
              <a:rPr lang="en-US" dirty="0"/>
              <a:t>We are not in the business of revenge.  That is the Inigo Montoya’s job.</a:t>
            </a:r>
          </a:p>
        </p:txBody>
      </p:sp>
      <p:sp>
        <p:nvSpPr>
          <p:cNvPr id="3" name="Title 2"/>
          <p:cNvSpPr>
            <a:spLocks noGrp="1"/>
          </p:cNvSpPr>
          <p:nvPr>
            <p:ph type="title"/>
          </p:nvPr>
        </p:nvSpPr>
        <p:spPr/>
        <p:txBody>
          <a:bodyPr/>
          <a:lstStyle/>
          <a:p>
            <a:r>
              <a:rPr lang="en-US" dirty="0"/>
              <a:t>Don’t Take it Personally</a:t>
            </a:r>
          </a:p>
        </p:txBody>
      </p:sp>
    </p:spTree>
    <p:extLst>
      <p:ext uri="{BB962C8B-B14F-4D97-AF65-F5344CB8AC3E}">
        <p14:creationId xmlns:p14="http://schemas.microsoft.com/office/powerpoint/2010/main" val="4236805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3" y="457200"/>
            <a:ext cx="9144000" cy="1219200"/>
          </a:xfrm>
        </p:spPr>
        <p:txBody>
          <a:bodyPr>
            <a:noAutofit/>
          </a:bodyPr>
          <a:lstStyle/>
          <a:p>
            <a:pPr algn="ctr"/>
            <a:r>
              <a:rPr lang="en-US" sz="4800" dirty="0"/>
              <a:t>Don’t take it Personally:</a:t>
            </a:r>
            <a:br>
              <a:rPr lang="en-US" sz="4800" dirty="0"/>
            </a:br>
            <a:r>
              <a:rPr lang="en-US" sz="4800" dirty="0"/>
              <a:t>Keep Out of Arguments</a:t>
            </a:r>
          </a:p>
        </p:txBody>
      </p:sp>
      <p:sp>
        <p:nvSpPr>
          <p:cNvPr id="3" name="Content Placeholder 2"/>
          <p:cNvSpPr>
            <a:spLocks noGrp="1"/>
          </p:cNvSpPr>
          <p:nvPr>
            <p:ph sz="quarter" idx="1"/>
          </p:nvPr>
        </p:nvSpPr>
        <p:spPr>
          <a:xfrm>
            <a:off x="457200" y="2209800"/>
            <a:ext cx="8229600" cy="4114800"/>
          </a:xfrm>
        </p:spPr>
        <p:txBody>
          <a:bodyPr>
            <a:normAutofit fontScale="92500" lnSpcReduction="10000"/>
          </a:bodyPr>
          <a:lstStyle/>
          <a:p>
            <a:r>
              <a:rPr lang="en-US" dirty="0"/>
              <a:t>Think of a child who argues as someone going fishing</a:t>
            </a:r>
          </a:p>
          <a:p>
            <a:r>
              <a:rPr lang="en-US" dirty="0"/>
              <a:t>Students “Go Fishing” for a variety of reasons</a:t>
            </a:r>
          </a:p>
          <a:p>
            <a:pPr lvl="1"/>
            <a:r>
              <a:rPr lang="en-US" dirty="0"/>
              <a:t>Waste Time</a:t>
            </a:r>
          </a:p>
          <a:p>
            <a:pPr lvl="1"/>
            <a:r>
              <a:rPr lang="en-US" dirty="0"/>
              <a:t>Frustrate Adult</a:t>
            </a:r>
          </a:p>
          <a:p>
            <a:pPr lvl="1"/>
            <a:r>
              <a:rPr lang="en-US" dirty="0"/>
              <a:t>Enjoyment</a:t>
            </a:r>
          </a:p>
          <a:p>
            <a:pPr lvl="1"/>
            <a:r>
              <a:rPr lang="en-US" dirty="0"/>
              <a:t>Escape/Avoidance</a:t>
            </a:r>
          </a:p>
          <a:p>
            <a:r>
              <a:rPr lang="en-US" dirty="0"/>
              <a:t>Adults argue for their own reasons</a:t>
            </a:r>
          </a:p>
          <a:p>
            <a:pPr lvl="1"/>
            <a:r>
              <a:rPr lang="en-US" dirty="0"/>
              <a:t>Refuse to give in to illogical arguments</a:t>
            </a:r>
          </a:p>
          <a:p>
            <a:pPr lvl="1"/>
            <a:r>
              <a:rPr lang="en-US" dirty="0"/>
              <a:t>Power/Control</a:t>
            </a:r>
          </a:p>
          <a:p>
            <a:pPr lvl="1"/>
            <a:r>
              <a:rPr lang="en-US" dirty="0"/>
              <a:t>To prove that they are right</a:t>
            </a:r>
          </a:p>
          <a:p>
            <a:pPr lvl="1"/>
            <a:r>
              <a:rPr lang="en-US" dirty="0"/>
              <a:t>Escape/Waste Time/Enjoyment</a:t>
            </a:r>
          </a:p>
        </p:txBody>
      </p:sp>
    </p:spTree>
    <p:extLst>
      <p:ext uri="{BB962C8B-B14F-4D97-AF65-F5344CB8AC3E}">
        <p14:creationId xmlns:p14="http://schemas.microsoft.com/office/powerpoint/2010/main" val="2496539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04088"/>
            <a:ext cx="8763000" cy="972312"/>
          </a:xfrm>
        </p:spPr>
        <p:txBody>
          <a:bodyPr>
            <a:normAutofit/>
          </a:bodyPr>
          <a:lstStyle/>
          <a:p>
            <a:pPr algn="ctr"/>
            <a:r>
              <a:rPr lang="en-US" sz="4800" dirty="0"/>
              <a:t>Reducing Power Struggles</a:t>
            </a:r>
          </a:p>
        </p:txBody>
      </p:sp>
      <p:sp>
        <p:nvSpPr>
          <p:cNvPr id="3" name="Content Placeholder 2"/>
          <p:cNvSpPr>
            <a:spLocks noGrp="1"/>
          </p:cNvSpPr>
          <p:nvPr>
            <p:ph sz="quarter" idx="1"/>
          </p:nvPr>
        </p:nvSpPr>
        <p:spPr>
          <a:xfrm>
            <a:off x="381000" y="2248347"/>
            <a:ext cx="8305799" cy="3877815"/>
          </a:xfrm>
        </p:spPr>
        <p:txBody>
          <a:bodyPr>
            <a:normAutofit fontScale="92500" lnSpcReduction="10000"/>
          </a:bodyPr>
          <a:lstStyle/>
          <a:p>
            <a:r>
              <a:rPr lang="en-US" sz="3200" dirty="0"/>
              <a:t>Broken Record Strategy</a:t>
            </a:r>
          </a:p>
          <a:p>
            <a:pPr lvl="1"/>
            <a:r>
              <a:rPr lang="en-US" dirty="0"/>
              <a:t>Using the same response over and over</a:t>
            </a:r>
          </a:p>
          <a:p>
            <a:pPr lvl="1"/>
            <a:r>
              <a:rPr lang="en-US" dirty="0"/>
              <a:t>I know, Okay, Thanks for sharing, That’s an option, I bet it feels that way, I am not going to argue with you.</a:t>
            </a:r>
          </a:p>
          <a:p>
            <a:r>
              <a:rPr lang="en-US" sz="3200" dirty="0"/>
              <a:t>Give Choices</a:t>
            </a:r>
          </a:p>
          <a:p>
            <a:pPr lvl="1"/>
            <a:r>
              <a:rPr lang="en-US" dirty="0"/>
              <a:t>Offering options gives “power” to children</a:t>
            </a:r>
          </a:p>
          <a:p>
            <a:pPr lvl="1"/>
            <a:r>
              <a:rPr lang="en-US" dirty="0"/>
              <a:t>If/Then or When/Then</a:t>
            </a:r>
          </a:p>
          <a:p>
            <a:pPr lvl="1"/>
            <a:r>
              <a:rPr lang="en-US" dirty="0"/>
              <a:t>Make sure that the options move toward a positive conclusion</a:t>
            </a:r>
          </a:p>
          <a:p>
            <a:r>
              <a:rPr lang="en-US" sz="3200" dirty="0"/>
              <a:t>Walk away – You can’t have an argument with no one there</a:t>
            </a:r>
          </a:p>
          <a:p>
            <a:endParaRPr lang="en-US" sz="3200" dirty="0"/>
          </a:p>
          <a:p>
            <a:pPr lvl="1"/>
            <a:endParaRPr lang="en-US" dirty="0"/>
          </a:p>
          <a:p>
            <a:pPr lvl="1"/>
            <a:endParaRPr lang="en-US" dirty="0"/>
          </a:p>
        </p:txBody>
      </p:sp>
    </p:spTree>
    <p:extLst>
      <p:ext uri="{BB962C8B-B14F-4D97-AF65-F5344CB8AC3E}">
        <p14:creationId xmlns:p14="http://schemas.microsoft.com/office/powerpoint/2010/main" val="1489446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107550</TotalTime>
  <Words>1801</Words>
  <Application>Microsoft Office PowerPoint</Application>
  <PresentationFormat>On-screen Show (4:3)</PresentationFormat>
  <Paragraphs>216</Paragraphs>
  <Slides>27</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Book Antiqua</vt:lpstr>
      <vt:lpstr>Calibri</vt:lpstr>
      <vt:lpstr>Wingdings</vt:lpstr>
      <vt:lpstr>Hardcover</vt:lpstr>
      <vt:lpstr>IT SHOULD BE  EASIER THAN THIS!!!</vt:lpstr>
      <vt:lpstr>All Behavior is Purposeful</vt:lpstr>
      <vt:lpstr>Context Gives Behavior Meaning</vt:lpstr>
      <vt:lpstr>Context of Behavior</vt:lpstr>
      <vt:lpstr>Fair is Not Equal</vt:lpstr>
      <vt:lpstr>People want to be Good</vt:lpstr>
      <vt:lpstr>Don’t Take it Personally</vt:lpstr>
      <vt:lpstr>Don’t take it Personally: Keep Out of Arguments</vt:lpstr>
      <vt:lpstr>Reducing Power Struggles</vt:lpstr>
      <vt:lpstr>Reducing Power Struggles</vt:lpstr>
      <vt:lpstr>Take it Personally</vt:lpstr>
      <vt:lpstr>Building Relationships</vt:lpstr>
      <vt:lpstr>Punishment Works</vt:lpstr>
      <vt:lpstr>Reinforcement is Better</vt:lpstr>
      <vt:lpstr>The Power of Praise</vt:lpstr>
      <vt:lpstr>More researchery stuff</vt:lpstr>
      <vt:lpstr>When you Praise . . .</vt:lpstr>
      <vt:lpstr>Praise the Student</vt:lpstr>
      <vt:lpstr>It is Better to be Bad than Dumb</vt:lpstr>
      <vt:lpstr>Even if they Know What’s Right, they May not do it</vt:lpstr>
      <vt:lpstr>Behavior is a Skill Deficit</vt:lpstr>
      <vt:lpstr>Practice Makes Perfect</vt:lpstr>
      <vt:lpstr>Get Parents on Board</vt:lpstr>
      <vt:lpstr>Planning for Parents</vt:lpstr>
      <vt:lpstr>How do we get teachers to do this?</vt:lpstr>
      <vt:lpstr>Never Give Up</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 I DO IF THEY DON’T?</dc:title>
  <dc:creator>Matt McNiff</dc:creator>
  <cp:lastModifiedBy>MMcNiff</cp:lastModifiedBy>
  <cp:revision>296</cp:revision>
  <cp:lastPrinted>2024-07-22T19:17:45Z</cp:lastPrinted>
  <dcterms:created xsi:type="dcterms:W3CDTF">2011-05-11T20:20:36Z</dcterms:created>
  <dcterms:modified xsi:type="dcterms:W3CDTF">2025-11-30T23:02:16Z</dcterms:modified>
</cp:coreProperties>
</file>