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66" r:id="rId4"/>
    <p:sldId id="290" r:id="rId5"/>
    <p:sldId id="267" r:id="rId6"/>
    <p:sldId id="269" r:id="rId7"/>
    <p:sldId id="270" r:id="rId8"/>
    <p:sldId id="271" r:id="rId9"/>
    <p:sldId id="268" r:id="rId10"/>
    <p:sldId id="272" r:id="rId11"/>
    <p:sldId id="278" r:id="rId12"/>
    <p:sldId id="279" r:id="rId13"/>
    <p:sldId id="280" r:id="rId14"/>
    <p:sldId id="273" r:id="rId15"/>
    <p:sldId id="264" r:id="rId16"/>
    <p:sldId id="318" r:id="rId17"/>
    <p:sldId id="281" r:id="rId18"/>
    <p:sldId id="265" r:id="rId19"/>
    <p:sldId id="315" r:id="rId20"/>
    <p:sldId id="276" r:id="rId21"/>
    <p:sldId id="277" r:id="rId22"/>
    <p:sldId id="282" r:id="rId23"/>
    <p:sldId id="283" r:id="rId24"/>
    <p:sldId id="285" r:id="rId25"/>
    <p:sldId id="284" r:id="rId26"/>
    <p:sldId id="286" r:id="rId27"/>
    <p:sldId id="287" r:id="rId28"/>
    <p:sldId id="259" r:id="rId29"/>
    <p:sldId id="302" r:id="rId30"/>
    <p:sldId id="288" r:id="rId31"/>
    <p:sldId id="289" r:id="rId32"/>
    <p:sldId id="291" r:id="rId33"/>
    <p:sldId id="261" r:id="rId34"/>
    <p:sldId id="303" r:id="rId35"/>
    <p:sldId id="263" r:id="rId36"/>
    <p:sldId id="304" r:id="rId37"/>
    <p:sldId id="305" r:id="rId38"/>
    <p:sldId id="310" r:id="rId39"/>
    <p:sldId id="301" r:id="rId40"/>
    <p:sldId id="262" r:id="rId41"/>
    <p:sldId id="308" r:id="rId42"/>
    <p:sldId id="292" r:id="rId43"/>
    <p:sldId id="293" r:id="rId44"/>
    <p:sldId id="294" r:id="rId45"/>
    <p:sldId id="295" r:id="rId46"/>
    <p:sldId id="296" r:id="rId47"/>
    <p:sldId id="297" r:id="rId48"/>
    <p:sldId id="306" r:id="rId49"/>
    <p:sldId id="307" r:id="rId50"/>
    <p:sldId id="298" r:id="rId51"/>
    <p:sldId id="312" r:id="rId52"/>
    <p:sldId id="299" r:id="rId53"/>
    <p:sldId id="300" r:id="rId54"/>
    <p:sldId id="311" r:id="rId55"/>
    <p:sldId id="309" r:id="rId56"/>
    <p:sldId id="313" r:id="rId57"/>
    <p:sldId id="316" r:id="rId58"/>
    <p:sldId id="317" r:id="rId59"/>
    <p:sldId id="31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91" d="100"/>
          <a:sy n="91" d="100"/>
        </p:scale>
        <p:origin x="40" y="205"/>
      </p:cViewPr>
      <p:guideLst/>
    </p:cSldViewPr>
  </p:slideViewPr>
  <p:notesTextViewPr>
    <p:cViewPr>
      <p:scale>
        <a:sx n="1" d="1"/>
        <a:sy n="1" d="1"/>
      </p:scale>
      <p:origin x="0" y="0"/>
    </p:cViewPr>
  </p:notesTextViewPr>
  <p:sorterViewPr>
    <p:cViewPr varScale="1">
      <p:scale>
        <a:sx n="100" d="100"/>
        <a:sy n="100" d="100"/>
      </p:scale>
      <p:origin x="0" y="-1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USA and Iowa NAEP 4th Grade Reading </a:t>
            </a:r>
          </a:p>
          <a:p>
            <a:pPr>
              <a:defRPr/>
            </a:pPr>
            <a:r>
              <a:rPr lang="en-US" dirty="0"/>
              <a:t>Scale Score History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IA 4th Grade Reading</c:v>
                </c:pt>
              </c:strCache>
            </c:strRef>
          </c:tx>
          <c:spPr>
            <a:ln w="28575" cap="rnd">
              <a:solidFill>
                <a:schemeClr val="accent1"/>
              </a:solidFill>
              <a:round/>
            </a:ln>
            <a:effectLst/>
          </c:spPr>
          <c:marker>
            <c:symbol val="none"/>
          </c:marker>
          <c:cat>
            <c:numRef>
              <c:f>Sheet1!$B$1:$I$1</c:f>
              <c:numCache>
                <c:formatCode>General</c:formatCode>
                <c:ptCount val="8"/>
                <c:pt idx="0">
                  <c:v>2000</c:v>
                </c:pt>
                <c:pt idx="1">
                  <c:v>2003</c:v>
                </c:pt>
                <c:pt idx="2">
                  <c:v>2005</c:v>
                </c:pt>
                <c:pt idx="3">
                  <c:v>2007</c:v>
                </c:pt>
                <c:pt idx="4">
                  <c:v>2009</c:v>
                </c:pt>
                <c:pt idx="5">
                  <c:v>2011</c:v>
                </c:pt>
                <c:pt idx="6">
                  <c:v>2013</c:v>
                </c:pt>
                <c:pt idx="7">
                  <c:v>2015</c:v>
                </c:pt>
              </c:numCache>
            </c:numRef>
          </c:cat>
          <c:val>
            <c:numRef>
              <c:f>Sheet1!$B$4:$I$4</c:f>
              <c:numCache>
                <c:formatCode>0</c:formatCode>
                <c:ptCount val="8"/>
                <c:pt idx="0">
                  <c:v>217</c:v>
                </c:pt>
                <c:pt idx="1">
                  <c:v>223</c:v>
                </c:pt>
                <c:pt idx="2">
                  <c:v>221</c:v>
                </c:pt>
                <c:pt idx="3">
                  <c:v>225</c:v>
                </c:pt>
                <c:pt idx="4">
                  <c:v>221</c:v>
                </c:pt>
                <c:pt idx="5">
                  <c:v>221</c:v>
                </c:pt>
                <c:pt idx="6">
                  <c:v>224</c:v>
                </c:pt>
                <c:pt idx="7">
                  <c:v>224</c:v>
                </c:pt>
              </c:numCache>
            </c:numRef>
          </c:val>
          <c:smooth val="0"/>
          <c:extLst>
            <c:ext xmlns:c16="http://schemas.microsoft.com/office/drawing/2014/chart" uri="{C3380CC4-5D6E-409C-BE32-E72D297353CC}">
              <c16:uniqueId val="{00000000-AADF-4995-B52E-F623BCBF36ED}"/>
            </c:ext>
          </c:extLst>
        </c:ser>
        <c:ser>
          <c:idx val="1"/>
          <c:order val="1"/>
          <c:tx>
            <c:strRef>
              <c:f>Sheet1!$A$5</c:f>
              <c:strCache>
                <c:ptCount val="1"/>
                <c:pt idx="0">
                  <c:v>USA 4th Grade Reading</c:v>
                </c:pt>
              </c:strCache>
            </c:strRef>
          </c:tx>
          <c:spPr>
            <a:ln w="28575" cap="rnd">
              <a:solidFill>
                <a:schemeClr val="accent2"/>
              </a:solidFill>
              <a:round/>
            </a:ln>
            <a:effectLst/>
          </c:spPr>
          <c:marker>
            <c:symbol val="none"/>
          </c:marker>
          <c:cat>
            <c:numRef>
              <c:f>Sheet1!$B$1:$I$1</c:f>
              <c:numCache>
                <c:formatCode>General</c:formatCode>
                <c:ptCount val="8"/>
                <c:pt idx="0">
                  <c:v>2000</c:v>
                </c:pt>
                <c:pt idx="1">
                  <c:v>2003</c:v>
                </c:pt>
                <c:pt idx="2">
                  <c:v>2005</c:v>
                </c:pt>
                <c:pt idx="3">
                  <c:v>2007</c:v>
                </c:pt>
                <c:pt idx="4">
                  <c:v>2009</c:v>
                </c:pt>
                <c:pt idx="5">
                  <c:v>2011</c:v>
                </c:pt>
                <c:pt idx="6">
                  <c:v>2013</c:v>
                </c:pt>
                <c:pt idx="7">
                  <c:v>2015</c:v>
                </c:pt>
              </c:numCache>
            </c:numRef>
          </c:cat>
          <c:val>
            <c:numRef>
              <c:f>Sheet1!$B$5:$I$5</c:f>
              <c:numCache>
                <c:formatCode>0</c:formatCode>
                <c:ptCount val="8"/>
                <c:pt idx="0">
                  <c:v>213</c:v>
                </c:pt>
                <c:pt idx="1">
                  <c:v>217</c:v>
                </c:pt>
                <c:pt idx="2">
                  <c:v>216</c:v>
                </c:pt>
                <c:pt idx="3">
                  <c:v>217</c:v>
                </c:pt>
                <c:pt idx="4">
                  <c:v>220</c:v>
                </c:pt>
                <c:pt idx="5">
                  <c:v>220</c:v>
                </c:pt>
                <c:pt idx="6">
                  <c:v>221</c:v>
                </c:pt>
                <c:pt idx="7">
                  <c:v>221</c:v>
                </c:pt>
              </c:numCache>
            </c:numRef>
          </c:val>
          <c:smooth val="0"/>
          <c:extLst>
            <c:ext xmlns:c16="http://schemas.microsoft.com/office/drawing/2014/chart" uri="{C3380CC4-5D6E-409C-BE32-E72D297353CC}">
              <c16:uniqueId val="{00000001-AADF-4995-B52E-F623BCBF36ED}"/>
            </c:ext>
          </c:extLst>
        </c:ser>
        <c:dLbls>
          <c:showLegendKey val="0"/>
          <c:showVal val="0"/>
          <c:showCatName val="0"/>
          <c:showSerName val="0"/>
          <c:showPercent val="0"/>
          <c:showBubbleSize val="0"/>
        </c:dLbls>
        <c:smooth val="0"/>
        <c:axId val="440611848"/>
        <c:axId val="440609224"/>
      </c:lineChart>
      <c:catAx>
        <c:axId val="44061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609224"/>
        <c:crosses val="autoZero"/>
        <c:auto val="1"/>
        <c:lblAlgn val="ctr"/>
        <c:lblOffset val="100"/>
        <c:noMultiLvlLbl val="0"/>
      </c:catAx>
      <c:valAx>
        <c:axId val="440609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611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USA and Iowa NAEP 4th Grade Math</a:t>
            </a:r>
          </a:p>
          <a:p>
            <a:pPr>
              <a:defRPr/>
            </a:pPr>
            <a:r>
              <a:rPr lang="en-US" dirty="0"/>
              <a:t> Scale Score History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IA 4th Grade Math</c:v>
                </c:pt>
              </c:strCache>
            </c:strRef>
          </c:tx>
          <c:spPr>
            <a:ln w="28575" cap="rnd">
              <a:solidFill>
                <a:schemeClr val="accent1"/>
              </a:solidFill>
              <a:round/>
            </a:ln>
            <a:effectLst/>
          </c:spPr>
          <c:marker>
            <c:symbol val="none"/>
          </c:marker>
          <c:cat>
            <c:numRef>
              <c:f>Sheet1!$B$1:$I$1</c:f>
              <c:numCache>
                <c:formatCode>General</c:formatCode>
                <c:ptCount val="8"/>
                <c:pt idx="0">
                  <c:v>2000</c:v>
                </c:pt>
                <c:pt idx="1">
                  <c:v>2003</c:v>
                </c:pt>
                <c:pt idx="2">
                  <c:v>2005</c:v>
                </c:pt>
                <c:pt idx="3">
                  <c:v>2007</c:v>
                </c:pt>
                <c:pt idx="4">
                  <c:v>2009</c:v>
                </c:pt>
                <c:pt idx="5">
                  <c:v>2011</c:v>
                </c:pt>
                <c:pt idx="6">
                  <c:v>2013</c:v>
                </c:pt>
                <c:pt idx="7">
                  <c:v>2015</c:v>
                </c:pt>
              </c:numCache>
            </c:numRef>
          </c:cat>
          <c:val>
            <c:numRef>
              <c:f>Sheet1!$B$2:$I$2</c:f>
              <c:numCache>
                <c:formatCode>0</c:formatCode>
                <c:ptCount val="8"/>
                <c:pt idx="0">
                  <c:v>231</c:v>
                </c:pt>
                <c:pt idx="1">
                  <c:v>238</c:v>
                </c:pt>
                <c:pt idx="2">
                  <c:v>240</c:v>
                </c:pt>
                <c:pt idx="3">
                  <c:v>243</c:v>
                </c:pt>
                <c:pt idx="4">
                  <c:v>243</c:v>
                </c:pt>
                <c:pt idx="5">
                  <c:v>243</c:v>
                </c:pt>
                <c:pt idx="6">
                  <c:v>246</c:v>
                </c:pt>
                <c:pt idx="7">
                  <c:v>243</c:v>
                </c:pt>
              </c:numCache>
            </c:numRef>
          </c:val>
          <c:smooth val="0"/>
          <c:extLst>
            <c:ext xmlns:c16="http://schemas.microsoft.com/office/drawing/2014/chart" uri="{C3380CC4-5D6E-409C-BE32-E72D297353CC}">
              <c16:uniqueId val="{00000000-7822-4885-A056-252096C9315A}"/>
            </c:ext>
          </c:extLst>
        </c:ser>
        <c:ser>
          <c:idx val="1"/>
          <c:order val="1"/>
          <c:tx>
            <c:strRef>
              <c:f>Sheet1!$A$3</c:f>
              <c:strCache>
                <c:ptCount val="1"/>
                <c:pt idx="0">
                  <c:v>USA 4th Grade Math</c:v>
                </c:pt>
              </c:strCache>
            </c:strRef>
          </c:tx>
          <c:spPr>
            <a:ln w="28575" cap="rnd">
              <a:solidFill>
                <a:schemeClr val="accent2"/>
              </a:solidFill>
              <a:round/>
            </a:ln>
            <a:effectLst/>
          </c:spPr>
          <c:marker>
            <c:symbol val="none"/>
          </c:marker>
          <c:cat>
            <c:numRef>
              <c:f>Sheet1!$B$1:$I$1</c:f>
              <c:numCache>
                <c:formatCode>General</c:formatCode>
                <c:ptCount val="8"/>
                <c:pt idx="0">
                  <c:v>2000</c:v>
                </c:pt>
                <c:pt idx="1">
                  <c:v>2003</c:v>
                </c:pt>
                <c:pt idx="2">
                  <c:v>2005</c:v>
                </c:pt>
                <c:pt idx="3">
                  <c:v>2007</c:v>
                </c:pt>
                <c:pt idx="4">
                  <c:v>2009</c:v>
                </c:pt>
                <c:pt idx="5">
                  <c:v>2011</c:v>
                </c:pt>
                <c:pt idx="6">
                  <c:v>2013</c:v>
                </c:pt>
                <c:pt idx="7">
                  <c:v>2015</c:v>
                </c:pt>
              </c:numCache>
            </c:numRef>
          </c:cat>
          <c:val>
            <c:numRef>
              <c:f>Sheet1!$B$3:$I$3</c:f>
              <c:numCache>
                <c:formatCode>0</c:formatCode>
                <c:ptCount val="8"/>
                <c:pt idx="0">
                  <c:v>224</c:v>
                </c:pt>
                <c:pt idx="1">
                  <c:v>234</c:v>
                </c:pt>
                <c:pt idx="2">
                  <c:v>237</c:v>
                </c:pt>
                <c:pt idx="3">
                  <c:v>239</c:v>
                </c:pt>
                <c:pt idx="4">
                  <c:v>239</c:v>
                </c:pt>
                <c:pt idx="5">
                  <c:v>240</c:v>
                </c:pt>
                <c:pt idx="6">
                  <c:v>241</c:v>
                </c:pt>
                <c:pt idx="7">
                  <c:v>240</c:v>
                </c:pt>
              </c:numCache>
            </c:numRef>
          </c:val>
          <c:smooth val="0"/>
          <c:extLst>
            <c:ext xmlns:c16="http://schemas.microsoft.com/office/drawing/2014/chart" uri="{C3380CC4-5D6E-409C-BE32-E72D297353CC}">
              <c16:uniqueId val="{00000001-7822-4885-A056-252096C9315A}"/>
            </c:ext>
          </c:extLst>
        </c:ser>
        <c:dLbls>
          <c:showLegendKey val="0"/>
          <c:showVal val="0"/>
          <c:showCatName val="0"/>
          <c:showSerName val="0"/>
          <c:showPercent val="0"/>
          <c:showBubbleSize val="0"/>
        </c:dLbls>
        <c:smooth val="0"/>
        <c:axId val="442998808"/>
        <c:axId val="443000120"/>
      </c:lineChart>
      <c:catAx>
        <c:axId val="442998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000120"/>
        <c:crosses val="autoZero"/>
        <c:auto val="1"/>
        <c:lblAlgn val="ctr"/>
        <c:lblOffset val="100"/>
        <c:noMultiLvlLbl val="0"/>
      </c:catAx>
      <c:valAx>
        <c:axId val="443000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998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USA and Iowa NAEP 4th Grade Reading </a:t>
            </a:r>
          </a:p>
          <a:p>
            <a:pPr>
              <a:defRPr/>
            </a:pPr>
            <a:r>
              <a:rPr lang="en-US" dirty="0"/>
              <a:t>Scale Score History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IA 4th Grade Reading</c:v>
                </c:pt>
              </c:strCache>
            </c:strRef>
          </c:tx>
          <c:spPr>
            <a:ln w="28575" cap="rnd">
              <a:solidFill>
                <a:schemeClr val="accent1"/>
              </a:solidFill>
              <a:round/>
            </a:ln>
            <a:effectLst/>
          </c:spPr>
          <c:marker>
            <c:symbol val="none"/>
          </c:marker>
          <c:cat>
            <c:numRef>
              <c:f>Sheet1!$B$1:$I$1</c:f>
              <c:numCache>
                <c:formatCode>General</c:formatCode>
                <c:ptCount val="8"/>
                <c:pt idx="0">
                  <c:v>2000</c:v>
                </c:pt>
                <c:pt idx="1">
                  <c:v>2003</c:v>
                </c:pt>
                <c:pt idx="2">
                  <c:v>2005</c:v>
                </c:pt>
                <c:pt idx="3">
                  <c:v>2007</c:v>
                </c:pt>
                <c:pt idx="4">
                  <c:v>2009</c:v>
                </c:pt>
                <c:pt idx="5">
                  <c:v>2011</c:v>
                </c:pt>
                <c:pt idx="6">
                  <c:v>2013</c:v>
                </c:pt>
                <c:pt idx="7">
                  <c:v>2015</c:v>
                </c:pt>
              </c:numCache>
            </c:numRef>
          </c:cat>
          <c:val>
            <c:numRef>
              <c:f>Sheet1!$B$4:$I$4</c:f>
              <c:numCache>
                <c:formatCode>0</c:formatCode>
                <c:ptCount val="8"/>
                <c:pt idx="0">
                  <c:v>217</c:v>
                </c:pt>
                <c:pt idx="1">
                  <c:v>223</c:v>
                </c:pt>
                <c:pt idx="2">
                  <c:v>221</c:v>
                </c:pt>
                <c:pt idx="3">
                  <c:v>225</c:v>
                </c:pt>
                <c:pt idx="4">
                  <c:v>221</c:v>
                </c:pt>
                <c:pt idx="5">
                  <c:v>221</c:v>
                </c:pt>
                <c:pt idx="6">
                  <c:v>224</c:v>
                </c:pt>
                <c:pt idx="7">
                  <c:v>224</c:v>
                </c:pt>
              </c:numCache>
            </c:numRef>
          </c:val>
          <c:smooth val="0"/>
          <c:extLst>
            <c:ext xmlns:c16="http://schemas.microsoft.com/office/drawing/2014/chart" uri="{C3380CC4-5D6E-409C-BE32-E72D297353CC}">
              <c16:uniqueId val="{00000000-D0F8-4A30-BAB9-4C0B641B55F3}"/>
            </c:ext>
          </c:extLst>
        </c:ser>
        <c:ser>
          <c:idx val="1"/>
          <c:order val="1"/>
          <c:tx>
            <c:strRef>
              <c:f>Sheet1!$A$5</c:f>
              <c:strCache>
                <c:ptCount val="1"/>
                <c:pt idx="0">
                  <c:v>USA 4th Grade Reading</c:v>
                </c:pt>
              </c:strCache>
            </c:strRef>
          </c:tx>
          <c:spPr>
            <a:ln w="28575" cap="rnd">
              <a:solidFill>
                <a:schemeClr val="accent2"/>
              </a:solidFill>
              <a:round/>
            </a:ln>
            <a:effectLst/>
          </c:spPr>
          <c:marker>
            <c:symbol val="none"/>
          </c:marker>
          <c:cat>
            <c:numRef>
              <c:f>Sheet1!$B$1:$I$1</c:f>
              <c:numCache>
                <c:formatCode>General</c:formatCode>
                <c:ptCount val="8"/>
                <c:pt idx="0">
                  <c:v>2000</c:v>
                </c:pt>
                <c:pt idx="1">
                  <c:v>2003</c:v>
                </c:pt>
                <c:pt idx="2">
                  <c:v>2005</c:v>
                </c:pt>
                <c:pt idx="3">
                  <c:v>2007</c:v>
                </c:pt>
                <c:pt idx="4">
                  <c:v>2009</c:v>
                </c:pt>
                <c:pt idx="5">
                  <c:v>2011</c:v>
                </c:pt>
                <c:pt idx="6">
                  <c:v>2013</c:v>
                </c:pt>
                <c:pt idx="7">
                  <c:v>2015</c:v>
                </c:pt>
              </c:numCache>
            </c:numRef>
          </c:cat>
          <c:val>
            <c:numRef>
              <c:f>Sheet1!$B$5:$I$5</c:f>
              <c:numCache>
                <c:formatCode>0</c:formatCode>
                <c:ptCount val="8"/>
                <c:pt idx="0">
                  <c:v>213</c:v>
                </c:pt>
                <c:pt idx="1">
                  <c:v>217</c:v>
                </c:pt>
                <c:pt idx="2">
                  <c:v>216</c:v>
                </c:pt>
                <c:pt idx="3">
                  <c:v>217</c:v>
                </c:pt>
                <c:pt idx="4">
                  <c:v>220</c:v>
                </c:pt>
                <c:pt idx="5">
                  <c:v>220</c:v>
                </c:pt>
                <c:pt idx="6">
                  <c:v>221</c:v>
                </c:pt>
                <c:pt idx="7">
                  <c:v>221</c:v>
                </c:pt>
              </c:numCache>
            </c:numRef>
          </c:val>
          <c:smooth val="0"/>
          <c:extLst>
            <c:ext xmlns:c16="http://schemas.microsoft.com/office/drawing/2014/chart" uri="{C3380CC4-5D6E-409C-BE32-E72D297353CC}">
              <c16:uniqueId val="{00000001-D0F8-4A30-BAB9-4C0B641B55F3}"/>
            </c:ext>
          </c:extLst>
        </c:ser>
        <c:dLbls>
          <c:showLegendKey val="0"/>
          <c:showVal val="0"/>
          <c:showCatName val="0"/>
          <c:showSerName val="0"/>
          <c:showPercent val="0"/>
          <c:showBubbleSize val="0"/>
        </c:dLbls>
        <c:smooth val="0"/>
        <c:axId val="440611848"/>
        <c:axId val="440609224"/>
      </c:lineChart>
      <c:catAx>
        <c:axId val="44061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609224"/>
        <c:crosses val="autoZero"/>
        <c:auto val="1"/>
        <c:lblAlgn val="ctr"/>
        <c:lblOffset val="100"/>
        <c:noMultiLvlLbl val="0"/>
      </c:catAx>
      <c:valAx>
        <c:axId val="44060922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611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USA and Iowa NAEP 4th Grade Math</a:t>
            </a:r>
          </a:p>
          <a:p>
            <a:pPr>
              <a:defRPr/>
            </a:pPr>
            <a:r>
              <a:rPr lang="en-US" dirty="0"/>
              <a:t> Scale Score History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IA 4th Grade Math</c:v>
                </c:pt>
              </c:strCache>
            </c:strRef>
          </c:tx>
          <c:spPr>
            <a:ln w="28575" cap="rnd">
              <a:solidFill>
                <a:schemeClr val="accent1"/>
              </a:solidFill>
              <a:round/>
            </a:ln>
            <a:effectLst/>
          </c:spPr>
          <c:marker>
            <c:symbol val="none"/>
          </c:marker>
          <c:cat>
            <c:numRef>
              <c:f>Sheet1!$B$1:$I$1</c:f>
              <c:numCache>
                <c:formatCode>General</c:formatCode>
                <c:ptCount val="8"/>
                <c:pt idx="0">
                  <c:v>2000</c:v>
                </c:pt>
                <c:pt idx="1">
                  <c:v>2003</c:v>
                </c:pt>
                <c:pt idx="2">
                  <c:v>2005</c:v>
                </c:pt>
                <c:pt idx="3">
                  <c:v>2007</c:v>
                </c:pt>
                <c:pt idx="4">
                  <c:v>2009</c:v>
                </c:pt>
                <c:pt idx="5">
                  <c:v>2011</c:v>
                </c:pt>
                <c:pt idx="6">
                  <c:v>2013</c:v>
                </c:pt>
                <c:pt idx="7">
                  <c:v>2015</c:v>
                </c:pt>
              </c:numCache>
            </c:numRef>
          </c:cat>
          <c:val>
            <c:numRef>
              <c:f>Sheet1!$B$2:$I$2</c:f>
              <c:numCache>
                <c:formatCode>0</c:formatCode>
                <c:ptCount val="8"/>
                <c:pt idx="0">
                  <c:v>231</c:v>
                </c:pt>
                <c:pt idx="1">
                  <c:v>238</c:v>
                </c:pt>
                <c:pt idx="2">
                  <c:v>240</c:v>
                </c:pt>
                <c:pt idx="3">
                  <c:v>243</c:v>
                </c:pt>
                <c:pt idx="4">
                  <c:v>243</c:v>
                </c:pt>
                <c:pt idx="5">
                  <c:v>243</c:v>
                </c:pt>
                <c:pt idx="6">
                  <c:v>246</c:v>
                </c:pt>
                <c:pt idx="7">
                  <c:v>243</c:v>
                </c:pt>
              </c:numCache>
            </c:numRef>
          </c:val>
          <c:smooth val="0"/>
          <c:extLst>
            <c:ext xmlns:c16="http://schemas.microsoft.com/office/drawing/2014/chart" uri="{C3380CC4-5D6E-409C-BE32-E72D297353CC}">
              <c16:uniqueId val="{00000000-DE93-47E3-9662-46BDEFADE735}"/>
            </c:ext>
          </c:extLst>
        </c:ser>
        <c:ser>
          <c:idx val="1"/>
          <c:order val="1"/>
          <c:tx>
            <c:strRef>
              <c:f>Sheet1!$A$3</c:f>
              <c:strCache>
                <c:ptCount val="1"/>
                <c:pt idx="0">
                  <c:v>USA 4th Grade Math</c:v>
                </c:pt>
              </c:strCache>
            </c:strRef>
          </c:tx>
          <c:spPr>
            <a:ln w="28575" cap="rnd">
              <a:solidFill>
                <a:schemeClr val="accent2"/>
              </a:solidFill>
              <a:round/>
            </a:ln>
            <a:effectLst/>
          </c:spPr>
          <c:marker>
            <c:symbol val="none"/>
          </c:marker>
          <c:cat>
            <c:numRef>
              <c:f>Sheet1!$B$1:$I$1</c:f>
              <c:numCache>
                <c:formatCode>General</c:formatCode>
                <c:ptCount val="8"/>
                <c:pt idx="0">
                  <c:v>2000</c:v>
                </c:pt>
                <c:pt idx="1">
                  <c:v>2003</c:v>
                </c:pt>
                <c:pt idx="2">
                  <c:v>2005</c:v>
                </c:pt>
                <c:pt idx="3">
                  <c:v>2007</c:v>
                </c:pt>
                <c:pt idx="4">
                  <c:v>2009</c:v>
                </c:pt>
                <c:pt idx="5">
                  <c:v>2011</c:v>
                </c:pt>
                <c:pt idx="6">
                  <c:v>2013</c:v>
                </c:pt>
                <c:pt idx="7">
                  <c:v>2015</c:v>
                </c:pt>
              </c:numCache>
            </c:numRef>
          </c:cat>
          <c:val>
            <c:numRef>
              <c:f>Sheet1!$B$3:$I$3</c:f>
              <c:numCache>
                <c:formatCode>0</c:formatCode>
                <c:ptCount val="8"/>
                <c:pt idx="0">
                  <c:v>224</c:v>
                </c:pt>
                <c:pt idx="1">
                  <c:v>234</c:v>
                </c:pt>
                <c:pt idx="2">
                  <c:v>237</c:v>
                </c:pt>
                <c:pt idx="3">
                  <c:v>239</c:v>
                </c:pt>
                <c:pt idx="4">
                  <c:v>239</c:v>
                </c:pt>
                <c:pt idx="5">
                  <c:v>240</c:v>
                </c:pt>
                <c:pt idx="6">
                  <c:v>241</c:v>
                </c:pt>
                <c:pt idx="7">
                  <c:v>240</c:v>
                </c:pt>
              </c:numCache>
            </c:numRef>
          </c:val>
          <c:smooth val="0"/>
          <c:extLst>
            <c:ext xmlns:c16="http://schemas.microsoft.com/office/drawing/2014/chart" uri="{C3380CC4-5D6E-409C-BE32-E72D297353CC}">
              <c16:uniqueId val="{00000001-DE93-47E3-9662-46BDEFADE735}"/>
            </c:ext>
          </c:extLst>
        </c:ser>
        <c:dLbls>
          <c:showLegendKey val="0"/>
          <c:showVal val="0"/>
          <c:showCatName val="0"/>
          <c:showSerName val="0"/>
          <c:showPercent val="0"/>
          <c:showBubbleSize val="0"/>
        </c:dLbls>
        <c:smooth val="0"/>
        <c:axId val="442998808"/>
        <c:axId val="443000120"/>
      </c:lineChart>
      <c:catAx>
        <c:axId val="442998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000120"/>
        <c:crosses val="autoZero"/>
        <c:auto val="1"/>
        <c:lblAlgn val="ctr"/>
        <c:lblOffset val="100"/>
        <c:noMultiLvlLbl val="0"/>
      </c:catAx>
      <c:valAx>
        <c:axId val="4430001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998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222019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1858242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87345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84953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43884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4292083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178573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203392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153398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3281854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D4DAD84-1F6F-41D9-B360-984A47396E1C}" type="datetimeFigureOut">
              <a:rPr lang="en-US" smtClean="0"/>
              <a:t>7/27/2017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12ADD7-C81E-4CBB-9A82-976CD88056C0}" type="slidenum">
              <a:rPr lang="en-US" smtClean="0"/>
              <a:t>‹#›</a:t>
            </a:fld>
            <a:endParaRPr lang="en-US" dirty="0"/>
          </a:p>
        </p:txBody>
      </p:sp>
    </p:spTree>
    <p:extLst>
      <p:ext uri="{BB962C8B-B14F-4D97-AF65-F5344CB8AC3E}">
        <p14:creationId xmlns:p14="http://schemas.microsoft.com/office/powerpoint/2010/main" val="4016084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DAD84-1F6F-41D9-B360-984A47396E1C}" type="datetimeFigureOut">
              <a:rPr lang="en-US" smtClean="0"/>
              <a:t>7/27/2017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2ADD7-C81E-4CBB-9A82-976CD88056C0}" type="slidenum">
              <a:rPr lang="en-US" smtClean="0"/>
              <a:t>‹#›</a:t>
            </a:fld>
            <a:endParaRPr lang="en-US" dirty="0"/>
          </a:p>
        </p:txBody>
      </p:sp>
    </p:spTree>
    <p:extLst>
      <p:ext uri="{BB962C8B-B14F-4D97-AF65-F5344CB8AC3E}">
        <p14:creationId xmlns:p14="http://schemas.microsoft.com/office/powerpoint/2010/main" val="787757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ncsl.org/research/education/third-grade-reading-legislation.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legis.iowa.gov/legislation/BillBook?ga=84&amp;ba=sf228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legis.iowa.gov/legislation/BillBook?ga=84&amp;ba=sf228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iowareadingresearch.org/sites/iowareadingresearch.org/files/wysiwyg_uploads/2016_isrp_study_report_final.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iowareadingresearch.org/sites/iowareadingresearch.org/files/wysiwyg_uploads/2016_isrp_study_report_final.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iowareadingresearch.org/blog/what-makes-literacy-practice-evidence-based"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readingrockets.org/article/effects-mandatory-retentio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readingrockets.org/article/effects-mandatory-retentio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brookings.edu/research/the-wisdom-of-mandatory-grade-retentio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dataomaha.com/campaign-financ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Margaret@iowaschoolfinance.com" TargetMode="External"/><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Mandatory Retention: Iowa Rethinks an Unproven and Expensive State Policy</a:t>
            </a:r>
            <a:endParaRPr lang="en-US" dirty="0"/>
          </a:p>
        </p:txBody>
      </p:sp>
      <p:sp>
        <p:nvSpPr>
          <p:cNvPr id="3" name="Subtitle 2"/>
          <p:cNvSpPr>
            <a:spLocks noGrp="1"/>
          </p:cNvSpPr>
          <p:nvPr>
            <p:ph type="subTitle" idx="1"/>
          </p:nvPr>
        </p:nvSpPr>
        <p:spPr>
          <a:xfrm>
            <a:off x="1524000" y="4017292"/>
            <a:ext cx="9144000" cy="1240507"/>
          </a:xfrm>
        </p:spPr>
        <p:txBody>
          <a:bodyPr/>
          <a:lstStyle/>
          <a:p>
            <a:r>
              <a:rPr lang="en-US" dirty="0" smtClean="0"/>
              <a:t>Margaret </a:t>
            </a:r>
            <a:r>
              <a:rPr lang="en-US" dirty="0" err="1" smtClean="0"/>
              <a:t>Buckton</a:t>
            </a:r>
            <a:endParaRPr lang="en-US" dirty="0" smtClean="0"/>
          </a:p>
          <a:p>
            <a:r>
              <a:rPr lang="en-US" dirty="0" smtClean="0"/>
              <a:t>Administrator Days, Kearney, NE  July 27, 2018</a:t>
            </a:r>
            <a:endParaRPr lang="en-US" dirty="0"/>
          </a:p>
        </p:txBody>
      </p:sp>
    </p:spTree>
    <p:extLst>
      <p:ext uri="{BB962C8B-B14F-4D97-AF65-F5344CB8AC3E}">
        <p14:creationId xmlns:p14="http://schemas.microsoft.com/office/powerpoint/2010/main" val="1667282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2042" y="365125"/>
            <a:ext cx="5711757" cy="5522055"/>
          </a:xfrm>
        </p:spPr>
        <p:txBody>
          <a:bodyPr anchor="t">
            <a:normAutofit/>
          </a:bodyPr>
          <a:lstStyle/>
          <a:p>
            <a:r>
              <a:rPr lang="en-US" dirty="0" smtClean="0"/>
              <a:t>Limited English Proficient: </a:t>
            </a:r>
            <a:br>
              <a:rPr lang="en-US" dirty="0" smtClean="0"/>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638134" y="3972219"/>
            <a:ext cx="4338899" cy="2379842"/>
          </a:xfrm>
          <a:prstGeom prst="rect">
            <a:avLst/>
          </a:prstGeom>
        </p:spPr>
      </p:pic>
      <p:pic>
        <p:nvPicPr>
          <p:cNvPr id="5" name="Picture 4"/>
          <p:cNvPicPr>
            <a:picLocks noChangeAspect="1"/>
          </p:cNvPicPr>
          <p:nvPr/>
        </p:nvPicPr>
        <p:blipFill>
          <a:blip r:embed="rId3"/>
          <a:stretch>
            <a:fillRect/>
          </a:stretch>
        </p:blipFill>
        <p:spPr>
          <a:xfrm>
            <a:off x="489345" y="1346308"/>
            <a:ext cx="4315063" cy="2329591"/>
          </a:xfrm>
          <a:prstGeom prst="rect">
            <a:avLst/>
          </a:prstGeom>
        </p:spPr>
      </p:pic>
      <p:pic>
        <p:nvPicPr>
          <p:cNvPr id="6" name="Picture 5"/>
          <p:cNvPicPr>
            <a:picLocks noChangeAspect="1"/>
          </p:cNvPicPr>
          <p:nvPr/>
        </p:nvPicPr>
        <p:blipFill>
          <a:blip r:embed="rId4"/>
          <a:stretch>
            <a:fillRect/>
          </a:stretch>
        </p:blipFill>
        <p:spPr>
          <a:xfrm>
            <a:off x="5469417" y="1924139"/>
            <a:ext cx="6136096" cy="4090730"/>
          </a:xfrm>
          <a:prstGeom prst="rect">
            <a:avLst/>
          </a:prstGeom>
        </p:spPr>
      </p:pic>
    </p:spTree>
    <p:extLst>
      <p:ext uri="{BB962C8B-B14F-4D97-AF65-F5344CB8AC3E}">
        <p14:creationId xmlns:p14="http://schemas.microsoft.com/office/powerpoint/2010/main" val="4233327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Question for you:</a:t>
            </a:r>
            <a:endParaRPr lang="en-US" dirty="0"/>
          </a:p>
        </p:txBody>
      </p:sp>
      <p:sp>
        <p:nvSpPr>
          <p:cNvPr id="3" name="Content Placeholder 2"/>
          <p:cNvSpPr>
            <a:spLocks noGrp="1"/>
          </p:cNvSpPr>
          <p:nvPr>
            <p:ph idx="1"/>
          </p:nvPr>
        </p:nvSpPr>
        <p:spPr/>
        <p:txBody>
          <a:bodyPr/>
          <a:lstStyle/>
          <a:p>
            <a:pPr marL="0" indent="0">
              <a:buNone/>
            </a:pPr>
            <a:r>
              <a:rPr lang="en-US" dirty="0" smtClean="0"/>
              <a:t>Given Iowa’s changing demographics, what would you predict would be happening to Iowa’s 4</a:t>
            </a:r>
            <a:r>
              <a:rPr lang="en-US" baseline="30000" dirty="0" smtClean="0"/>
              <a:t>th</a:t>
            </a:r>
            <a:r>
              <a:rPr lang="en-US" dirty="0" smtClean="0"/>
              <a:t> Grade NAEP math and reading scores over the last 15 years?</a:t>
            </a:r>
          </a:p>
          <a:p>
            <a:pPr marL="0" indent="0">
              <a:buNone/>
            </a:pPr>
            <a:endParaRPr lang="en-US" dirty="0"/>
          </a:p>
          <a:p>
            <a:pPr lvl="1"/>
            <a:endParaRPr lang="en-US" dirty="0"/>
          </a:p>
        </p:txBody>
      </p:sp>
      <p:pic>
        <p:nvPicPr>
          <p:cNvPr id="4" name="Picture 3" descr="蛙 / カエル - GATAG｜フリーイラスト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3396" y="3800609"/>
            <a:ext cx="2450758" cy="2650027"/>
          </a:xfrm>
          <a:prstGeom prst="rect">
            <a:avLst/>
          </a:prstGeom>
        </p:spPr>
      </p:pic>
    </p:spTree>
    <p:extLst>
      <p:ext uri="{BB962C8B-B14F-4D97-AF65-F5344CB8AC3E}">
        <p14:creationId xmlns:p14="http://schemas.microsoft.com/office/powerpoint/2010/main" val="2082368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 and USA NAEP 4</a:t>
            </a:r>
            <a:r>
              <a:rPr lang="en-US" baseline="30000" dirty="0" smtClean="0"/>
              <a:t>th</a:t>
            </a:r>
            <a:r>
              <a:rPr lang="en-US" dirty="0" smtClean="0"/>
              <a:t> Grade Scale Scores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24608140"/>
              </p:ext>
            </p:extLst>
          </p:nvPr>
        </p:nvGraphicFramePr>
        <p:xfrm>
          <a:off x="609600" y="2108717"/>
          <a:ext cx="5371322" cy="33264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3623507033"/>
              </p:ext>
            </p:extLst>
          </p:nvPr>
        </p:nvGraphicFramePr>
        <p:xfrm>
          <a:off x="6338597" y="2038736"/>
          <a:ext cx="5310672" cy="33964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2183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Look again, with 0 minimum Axis: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2163749"/>
              </p:ext>
            </p:extLst>
          </p:nvPr>
        </p:nvGraphicFramePr>
        <p:xfrm>
          <a:off x="488302" y="1786811"/>
          <a:ext cx="5063412" cy="36903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275007038"/>
              </p:ext>
            </p:extLst>
          </p:nvPr>
        </p:nvGraphicFramePr>
        <p:xfrm>
          <a:off x="5736772" y="1744824"/>
          <a:ext cx="5617028" cy="37323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1901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Iowa 4</a:t>
            </a:r>
            <a:r>
              <a:rPr lang="en-US" baseline="30000" dirty="0" smtClean="0"/>
              <a:t>th</a:t>
            </a:r>
            <a:r>
              <a:rPr lang="en-US" dirty="0" smtClean="0"/>
              <a:t> Grade NAEP Trends</a:t>
            </a:r>
            <a:endParaRPr lang="en-US" dirty="0"/>
          </a:p>
        </p:txBody>
      </p:sp>
      <p:pic>
        <p:nvPicPr>
          <p:cNvPr id="4" name="Content Placeholder 3"/>
          <p:cNvPicPr>
            <a:picLocks noGrp="1" noChangeAspect="1"/>
          </p:cNvPicPr>
          <p:nvPr>
            <p:ph idx="1"/>
          </p:nvPr>
        </p:nvPicPr>
        <p:blipFill>
          <a:blip r:embed="rId2"/>
          <a:stretch>
            <a:fillRect/>
          </a:stretch>
        </p:blipFill>
        <p:spPr>
          <a:xfrm>
            <a:off x="6124903" y="1439882"/>
            <a:ext cx="5228897" cy="5228897"/>
          </a:xfrm>
          <a:prstGeom prst="rect">
            <a:avLst/>
          </a:prstGeom>
        </p:spPr>
      </p:pic>
      <p:pic>
        <p:nvPicPr>
          <p:cNvPr id="5" name="Picture 4"/>
          <p:cNvPicPr>
            <a:picLocks noChangeAspect="1"/>
          </p:cNvPicPr>
          <p:nvPr/>
        </p:nvPicPr>
        <p:blipFill>
          <a:blip r:embed="rId3"/>
          <a:stretch>
            <a:fillRect/>
          </a:stretch>
        </p:blipFill>
        <p:spPr>
          <a:xfrm>
            <a:off x="418240" y="1432652"/>
            <a:ext cx="5556455" cy="5236127"/>
          </a:xfrm>
          <a:prstGeom prst="rect">
            <a:avLst/>
          </a:prstGeom>
        </p:spPr>
      </p:pic>
    </p:spTree>
    <p:extLst>
      <p:ext uri="{BB962C8B-B14F-4D97-AF65-F5344CB8AC3E}">
        <p14:creationId xmlns:p14="http://schemas.microsoft.com/office/powerpoint/2010/main" val="2460456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Historically…</a:t>
            </a:r>
            <a:endParaRPr lang="en-US" dirty="0"/>
          </a:p>
        </p:txBody>
      </p:sp>
      <p:sp>
        <p:nvSpPr>
          <p:cNvPr id="3" name="Content Placeholder 2"/>
          <p:cNvSpPr>
            <a:spLocks noGrp="1"/>
          </p:cNvSpPr>
          <p:nvPr>
            <p:ph idx="1"/>
          </p:nvPr>
        </p:nvSpPr>
        <p:spPr/>
        <p:txBody>
          <a:bodyPr/>
          <a:lstStyle/>
          <a:p>
            <a:r>
              <a:rPr lang="en-US" dirty="0" smtClean="0"/>
              <a:t>Retention has been a parent-based, teacher-based, school-based, or district-based policy</a:t>
            </a:r>
          </a:p>
          <a:p>
            <a:r>
              <a:rPr lang="en-US" dirty="0" smtClean="0"/>
              <a:t>Since the advent of No Child Left Behind, it is increasingly becoming a state policy issue</a:t>
            </a:r>
          </a:p>
          <a:p>
            <a:r>
              <a:rPr lang="en-US" dirty="0" smtClean="0"/>
              <a:t>Public perception of failing schools, leaving children behind, has pressured politicians to find state-level solutions</a:t>
            </a:r>
          </a:p>
          <a:p>
            <a:r>
              <a:rPr lang="en-US" dirty="0" smtClean="0"/>
              <a:t>Legislators may not truly understand the problem or depend on the same scientific research-based best practice that educators know make the biggest difference for students.  They have a political calculus.</a:t>
            </a:r>
            <a:endParaRPr lang="en-US" dirty="0"/>
          </a:p>
        </p:txBody>
      </p:sp>
    </p:spTree>
    <p:extLst>
      <p:ext uri="{BB962C8B-B14F-4D97-AF65-F5344CB8AC3E}">
        <p14:creationId xmlns:p14="http://schemas.microsoft.com/office/powerpoint/2010/main" val="2481697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665112" y="689049"/>
            <a:ext cx="797030" cy="5379572"/>
          </a:xfrm>
        </p:spPr>
        <p:txBody>
          <a:bodyPr vert="vert270">
            <a:normAutofit fontScale="92500" lnSpcReduction="20000"/>
          </a:bodyPr>
          <a:lstStyle/>
          <a:p>
            <a:pPr marL="0" indent="0">
              <a:buNone/>
            </a:pPr>
            <a:r>
              <a:rPr lang="en-US" dirty="0">
                <a:hlinkClick r:id="rId2"/>
              </a:rPr>
              <a:t>http://</a:t>
            </a:r>
            <a:r>
              <a:rPr lang="en-US" dirty="0" smtClean="0">
                <a:hlinkClick r:id="rId2"/>
              </a:rPr>
              <a:t>www.ncsl.org/research/education/third-grade-reading-legislation.aspx</a:t>
            </a:r>
            <a:r>
              <a:rPr lang="en-US" dirty="0" smtClean="0"/>
              <a:t> </a:t>
            </a:r>
            <a:endParaRPr lang="en-US" dirty="0"/>
          </a:p>
        </p:txBody>
      </p:sp>
      <p:pic>
        <p:nvPicPr>
          <p:cNvPr id="4" name="Picture 3"/>
          <p:cNvPicPr>
            <a:picLocks noChangeAspect="1"/>
          </p:cNvPicPr>
          <p:nvPr/>
        </p:nvPicPr>
        <p:blipFill>
          <a:blip r:embed="rId3"/>
          <a:stretch>
            <a:fillRect/>
          </a:stretch>
        </p:blipFill>
        <p:spPr>
          <a:xfrm>
            <a:off x="203682" y="-120778"/>
            <a:ext cx="8723636" cy="6841111"/>
          </a:xfrm>
          <a:prstGeom prst="rect">
            <a:avLst/>
          </a:prstGeom>
        </p:spPr>
      </p:pic>
      <p:sp>
        <p:nvSpPr>
          <p:cNvPr id="5" name="Flowchart: Summing Junction 4"/>
          <p:cNvSpPr/>
          <p:nvPr/>
        </p:nvSpPr>
        <p:spPr>
          <a:xfrm>
            <a:off x="4524330" y="3193899"/>
            <a:ext cx="468034" cy="39002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897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02" y="2837737"/>
            <a:ext cx="10515600" cy="1325563"/>
          </a:xfrm>
        </p:spPr>
        <p:txBody>
          <a:bodyPr>
            <a:normAutofit fontScale="90000"/>
          </a:bodyPr>
          <a:lstStyle/>
          <a:p>
            <a:pPr algn="ctr"/>
            <a:r>
              <a:rPr lang="en-US" sz="7200" b="1" dirty="0" smtClean="0"/>
              <a:t>Education Reform 2012</a:t>
            </a:r>
            <a:br>
              <a:rPr lang="en-US" sz="7200" b="1" dirty="0" smtClean="0"/>
            </a:br>
            <a:r>
              <a:rPr lang="en-US" sz="7200" b="1" dirty="0" smtClean="0"/>
              <a:t/>
            </a:r>
            <a:br>
              <a:rPr lang="en-US" sz="7200" b="1" dirty="0" smtClean="0"/>
            </a:br>
            <a:r>
              <a:rPr lang="en-US" sz="7200" b="1" dirty="0"/>
              <a:t/>
            </a:r>
            <a:br>
              <a:rPr lang="en-US" sz="7200" b="1" dirty="0"/>
            </a:br>
            <a:r>
              <a:rPr lang="en-US" sz="7200" b="1" dirty="0" smtClean="0"/>
              <a:t/>
            </a:r>
            <a:br>
              <a:rPr lang="en-US" sz="7200" b="1" dirty="0" smtClean="0"/>
            </a:br>
            <a:r>
              <a:rPr lang="en-US" sz="7200" b="1" dirty="0"/>
              <a:t/>
            </a:r>
            <a:br>
              <a:rPr lang="en-US" sz="7200" b="1" dirty="0"/>
            </a:br>
            <a:r>
              <a:rPr lang="en-US" sz="7200" b="1" dirty="0"/>
              <a:t/>
            </a:r>
            <a:br>
              <a:rPr lang="en-US" sz="7200" b="1" dirty="0"/>
            </a:br>
            <a:r>
              <a:rPr lang="en-US" sz="7200" b="1" dirty="0" smtClean="0"/>
              <a:t>Iowa Style</a:t>
            </a:r>
            <a:endParaRPr lang="en-US" sz="7200" b="1" dirty="0"/>
          </a:p>
        </p:txBody>
      </p:sp>
      <p:pic>
        <p:nvPicPr>
          <p:cNvPr id="4" name="Picture 3" descr="&lt;strong&gt;Iowa&lt;/strong&gt;_state_&lt;strong&gt;flag&lt;/strong&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468" y="1636317"/>
            <a:ext cx="4758446" cy="3146465"/>
          </a:xfrm>
          <a:prstGeom prst="rect">
            <a:avLst/>
          </a:prstGeom>
        </p:spPr>
      </p:pic>
    </p:spTree>
    <p:extLst>
      <p:ext uri="{BB962C8B-B14F-4D97-AF65-F5344CB8AC3E}">
        <p14:creationId xmlns:p14="http://schemas.microsoft.com/office/powerpoint/2010/main" val="2940297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Policy Rationale </a:t>
            </a:r>
            <a:r>
              <a:rPr lang="en-US" sz="3200" i="1" dirty="0" smtClean="0"/>
              <a:t>(ECS Reading/Literacy PK to Third Grade, Dec. 2014 quoting Annie E. Casey Double Jeopardy)</a:t>
            </a:r>
            <a:endParaRPr lang="en-US" sz="3200" i="1" dirty="0"/>
          </a:p>
        </p:txBody>
      </p:sp>
      <p:sp>
        <p:nvSpPr>
          <p:cNvPr id="3" name="Content Placeholder 2"/>
          <p:cNvSpPr>
            <a:spLocks noGrp="1"/>
          </p:cNvSpPr>
          <p:nvPr>
            <p:ph idx="1"/>
          </p:nvPr>
        </p:nvSpPr>
        <p:spPr>
          <a:xfrm>
            <a:off x="838200" y="2072643"/>
            <a:ext cx="10515600" cy="4351338"/>
          </a:xfrm>
        </p:spPr>
        <p:txBody>
          <a:bodyPr>
            <a:normAutofit/>
          </a:bodyPr>
          <a:lstStyle/>
          <a:p>
            <a:pPr marL="0" indent="0">
              <a:lnSpc>
                <a:spcPct val="100000"/>
              </a:lnSpc>
              <a:buNone/>
            </a:pPr>
            <a:r>
              <a:rPr lang="en-US" dirty="0" smtClean="0"/>
              <a:t>“If </a:t>
            </a:r>
            <a:r>
              <a:rPr lang="en-US" dirty="0"/>
              <a:t>children do not have proficient reading skills by third grade, their ability to progress through school and meet grade-level expectations diminishes significantly. These students are at a much greater risk of dropping out, which often leads to high rates of unemployment and increased risk of participation in the criminal justice and welfare systems. Research shows that: </a:t>
            </a:r>
          </a:p>
          <a:p>
            <a:pPr lvl="1">
              <a:lnSpc>
                <a:spcPct val="100000"/>
              </a:lnSpc>
            </a:pPr>
            <a:r>
              <a:rPr lang="en-US" dirty="0" smtClean="0"/>
              <a:t>Children </a:t>
            </a:r>
            <a:r>
              <a:rPr lang="en-US" dirty="0"/>
              <a:t>who are not reading proficiently by third grade are four times less likely to graduate high school on time. </a:t>
            </a:r>
          </a:p>
          <a:p>
            <a:pPr lvl="1">
              <a:lnSpc>
                <a:spcPct val="100000"/>
              </a:lnSpc>
            </a:pPr>
            <a:r>
              <a:rPr lang="en-US" dirty="0" smtClean="0"/>
              <a:t>More </a:t>
            </a:r>
            <a:r>
              <a:rPr lang="en-US" dirty="0"/>
              <a:t>than half of all students (</a:t>
            </a:r>
            <a:r>
              <a:rPr lang="en-US" dirty="0" smtClean="0"/>
              <a:t>63%) </a:t>
            </a:r>
            <a:r>
              <a:rPr lang="en-US" dirty="0"/>
              <a:t>who did not graduate from high school on time were not reading proficiently in third </a:t>
            </a:r>
            <a:r>
              <a:rPr lang="en-US" dirty="0" smtClean="0"/>
              <a:t>grade.”</a:t>
            </a:r>
            <a:endParaRPr lang="en-US" dirty="0"/>
          </a:p>
        </p:txBody>
      </p:sp>
    </p:spTree>
    <p:extLst>
      <p:ext uri="{BB962C8B-B14F-4D97-AF65-F5344CB8AC3E}">
        <p14:creationId xmlns:p14="http://schemas.microsoft.com/office/powerpoint/2010/main" val="2099724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4395" y="365125"/>
            <a:ext cx="12156115" cy="6147642"/>
          </a:xfrm>
          <a:prstGeom prst="rect">
            <a:avLst/>
          </a:prstGeom>
        </p:spPr>
      </p:pic>
      <p:sp>
        <p:nvSpPr>
          <p:cNvPr id="5" name="TextBox 4"/>
          <p:cNvSpPr txBox="1"/>
          <p:nvPr/>
        </p:nvSpPr>
        <p:spPr>
          <a:xfrm>
            <a:off x="8113676" y="2082129"/>
            <a:ext cx="4078324" cy="4370427"/>
          </a:xfrm>
          <a:prstGeom prst="rect">
            <a:avLst/>
          </a:prstGeom>
          <a:solidFill>
            <a:schemeClr val="bg1"/>
          </a:solidFill>
        </p:spPr>
        <p:txBody>
          <a:bodyPr wrap="square" rtlCol="0">
            <a:spAutoFit/>
          </a:bodyPr>
          <a:lstStyle/>
          <a:p>
            <a:r>
              <a:rPr lang="en-US" sz="3200" dirty="0" smtClean="0"/>
              <a:t>The Des Moines Iowa Poll in 2016 surveyed Iowans, 67% of whom support retention for readers not at grade level. </a:t>
            </a:r>
          </a:p>
          <a:p>
            <a:endParaRPr lang="en-US" sz="3200" dirty="0" smtClean="0"/>
          </a:p>
          <a:p>
            <a:endParaRPr lang="en-US" dirty="0"/>
          </a:p>
          <a:p>
            <a:endParaRPr lang="en-US" dirty="0" smtClean="0"/>
          </a:p>
          <a:p>
            <a:endParaRPr lang="en-US" dirty="0"/>
          </a:p>
        </p:txBody>
      </p:sp>
    </p:spTree>
    <p:extLst>
      <p:ext uri="{BB962C8B-B14F-4D97-AF65-F5344CB8AC3E}">
        <p14:creationId xmlns:p14="http://schemas.microsoft.com/office/powerpoint/2010/main" val="422873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Today</a:t>
            </a:r>
            <a:endParaRPr lang="en-US" dirty="0"/>
          </a:p>
        </p:txBody>
      </p:sp>
      <p:sp>
        <p:nvSpPr>
          <p:cNvPr id="3" name="Content Placeholder 2"/>
          <p:cNvSpPr>
            <a:spLocks noGrp="1"/>
          </p:cNvSpPr>
          <p:nvPr>
            <p:ph idx="1"/>
          </p:nvPr>
        </p:nvSpPr>
        <p:spPr/>
        <p:txBody>
          <a:bodyPr/>
          <a:lstStyle/>
          <a:p>
            <a:r>
              <a:rPr lang="en-US" dirty="0" smtClean="0"/>
              <a:t>Iowa change: context for reading achievement</a:t>
            </a:r>
          </a:p>
          <a:p>
            <a:r>
              <a:rPr lang="en-US" dirty="0" smtClean="0"/>
              <a:t>Education Reform: Iowa’s 3</a:t>
            </a:r>
            <a:r>
              <a:rPr lang="en-US" baseline="30000" dirty="0" smtClean="0"/>
              <a:t>rd</a:t>
            </a:r>
            <a:r>
              <a:rPr lang="en-US" dirty="0" smtClean="0"/>
              <a:t> Grade Retention Policy 2012 compared to NE’s L651</a:t>
            </a:r>
          </a:p>
          <a:p>
            <a:r>
              <a:rPr lang="en-US" dirty="0" smtClean="0"/>
              <a:t>Research behind 3</a:t>
            </a:r>
            <a:r>
              <a:rPr lang="en-US" baseline="30000" dirty="0" smtClean="0"/>
              <a:t>rd</a:t>
            </a:r>
            <a:r>
              <a:rPr lang="en-US" dirty="0"/>
              <a:t>-</a:t>
            </a:r>
            <a:r>
              <a:rPr lang="en-US" dirty="0" smtClean="0"/>
              <a:t>grade retention</a:t>
            </a:r>
          </a:p>
          <a:p>
            <a:r>
              <a:rPr lang="en-US" dirty="0" smtClean="0"/>
              <a:t>Intersection of Core Values and Public Policy</a:t>
            </a:r>
          </a:p>
          <a:p>
            <a:r>
              <a:rPr lang="en-US" dirty="0" smtClean="0"/>
              <a:t>Advocacy steps and messages</a:t>
            </a:r>
            <a:endParaRPr lang="en-US" dirty="0"/>
          </a:p>
        </p:txBody>
      </p:sp>
    </p:spTree>
    <p:extLst>
      <p:ext uri="{BB962C8B-B14F-4D97-AF65-F5344CB8AC3E}">
        <p14:creationId xmlns:p14="http://schemas.microsoft.com/office/powerpoint/2010/main" val="2488636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 Education Reform 2012 </a:t>
            </a:r>
            <a:r>
              <a:rPr lang="en-US" dirty="0" smtClean="0">
                <a:hlinkClick r:id="rId2"/>
              </a:rPr>
              <a:t>SF 2284</a:t>
            </a:r>
            <a:endParaRPr lang="en-US" dirty="0"/>
          </a:p>
        </p:txBody>
      </p:sp>
      <p:sp>
        <p:nvSpPr>
          <p:cNvPr id="3" name="Content Placeholder 2"/>
          <p:cNvSpPr>
            <a:spLocks noGrp="1"/>
          </p:cNvSpPr>
          <p:nvPr>
            <p:ph idx="1"/>
          </p:nvPr>
        </p:nvSpPr>
        <p:spPr/>
        <p:txBody>
          <a:bodyPr>
            <a:normAutofit lnSpcReduction="10000"/>
          </a:bodyPr>
          <a:lstStyle/>
          <a:p>
            <a:r>
              <a:rPr lang="en-US" dirty="0" smtClean="0"/>
              <a:t>14 major Divisions in the bill, of which Division IX was Early Literacy</a:t>
            </a:r>
          </a:p>
          <a:p>
            <a:pPr lvl="1"/>
            <a:r>
              <a:rPr lang="en-US" dirty="0" smtClean="0"/>
              <a:t>Required State BOE to create rules around K-3 local and statewide assessments/tools to assess and monitor reading proficiency</a:t>
            </a:r>
          </a:p>
          <a:p>
            <a:pPr lvl="1"/>
            <a:r>
              <a:rPr lang="en-US" dirty="0" smtClean="0"/>
              <a:t>Created the Iowa Reading Research Center:  apply current research on literacy to develop and disseminate instructional strategies for PK-12 in reading, comprehension, and writing; identify and provide interventions beginning in K for students at-risk of not reading well; models for school/community partnership to improve literacy; assessments; PD strategies to improve teaching of reading; data on demographics and reading progress; intensive summer literacy program (directed to first focus on K-3 reading)</a:t>
            </a:r>
          </a:p>
          <a:p>
            <a:pPr lvl="1"/>
            <a:r>
              <a:rPr lang="en-US" dirty="0" smtClean="0"/>
              <a:t>Required districts to assess Kindergarten readiness in 4-year olds in PK or Head Start</a:t>
            </a:r>
          </a:p>
          <a:p>
            <a:pPr lvl="1"/>
            <a:r>
              <a:rPr lang="en-US" dirty="0" smtClean="0"/>
              <a:t>Section 34 is about student progression and remedial instruction</a:t>
            </a:r>
          </a:p>
          <a:p>
            <a:pPr lvl="1"/>
            <a:endParaRPr lang="en-US" dirty="0"/>
          </a:p>
        </p:txBody>
      </p:sp>
    </p:spTree>
    <p:extLst>
      <p:ext uri="{BB962C8B-B14F-4D97-AF65-F5344CB8AC3E}">
        <p14:creationId xmlns:p14="http://schemas.microsoft.com/office/powerpoint/2010/main" val="3019501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 Education Reform 2012 </a:t>
            </a:r>
            <a:r>
              <a:rPr lang="en-US" dirty="0" smtClean="0">
                <a:hlinkClick r:id="rId2"/>
              </a:rPr>
              <a:t>SF 2284</a:t>
            </a:r>
            <a:endParaRPr lang="en-US" dirty="0"/>
          </a:p>
        </p:txBody>
      </p:sp>
      <p:sp>
        <p:nvSpPr>
          <p:cNvPr id="3" name="Content Placeholder 2"/>
          <p:cNvSpPr>
            <a:spLocks noGrp="1"/>
          </p:cNvSpPr>
          <p:nvPr>
            <p:ph idx="1"/>
          </p:nvPr>
        </p:nvSpPr>
        <p:spPr>
          <a:xfrm>
            <a:off x="838200" y="1825624"/>
            <a:ext cx="10515600" cy="4921867"/>
          </a:xfrm>
        </p:spPr>
        <p:txBody>
          <a:bodyPr>
            <a:normAutofit fontScale="70000" lnSpcReduction="20000"/>
          </a:bodyPr>
          <a:lstStyle/>
          <a:p>
            <a:pPr>
              <a:lnSpc>
                <a:spcPct val="120000"/>
              </a:lnSpc>
            </a:pPr>
            <a:r>
              <a:rPr lang="en-US" dirty="0" smtClean="0"/>
              <a:t>Reading Deficiency and Parental Notification</a:t>
            </a:r>
          </a:p>
          <a:p>
            <a:pPr lvl="1">
              <a:lnSpc>
                <a:spcPct val="120000"/>
              </a:lnSpc>
              <a:buFont typeface="Wingdings" panose="05000000000000000000" pitchFamily="2" charset="2"/>
              <a:buChar char="ü"/>
            </a:pPr>
            <a:r>
              <a:rPr lang="en-US" dirty="0" smtClean="0"/>
              <a:t>Assess every K-3 student at beginning of the year </a:t>
            </a:r>
          </a:p>
          <a:p>
            <a:pPr lvl="1">
              <a:lnSpc>
                <a:spcPct val="120000"/>
              </a:lnSpc>
              <a:buFont typeface="Wingdings" panose="05000000000000000000" pitchFamily="2" charset="2"/>
              <a:buChar char="ü"/>
            </a:pPr>
            <a:r>
              <a:rPr lang="en-US" dirty="0" smtClean="0"/>
              <a:t>District provides intensive reading instruction to any student with a substantial deficiency in reading</a:t>
            </a:r>
          </a:p>
          <a:p>
            <a:pPr lvl="1">
              <a:lnSpc>
                <a:spcPct val="120000"/>
              </a:lnSpc>
              <a:buFont typeface="Wingdings" panose="05000000000000000000" pitchFamily="2" charset="2"/>
              <a:buChar char="ü"/>
            </a:pPr>
            <a:r>
              <a:rPr lang="en-US" dirty="0" smtClean="0"/>
              <a:t>Reassess with either local or state assessment</a:t>
            </a:r>
          </a:p>
          <a:p>
            <a:pPr lvl="1">
              <a:lnSpc>
                <a:spcPct val="120000"/>
              </a:lnSpc>
              <a:buFont typeface="Wingdings" panose="05000000000000000000" pitchFamily="2" charset="2"/>
              <a:buChar char="ü"/>
            </a:pPr>
            <a:r>
              <a:rPr lang="en-US" dirty="0" smtClean="0"/>
              <a:t>Continue with intensive support until deficiency is remedied</a:t>
            </a:r>
          </a:p>
          <a:p>
            <a:pPr lvl="1">
              <a:lnSpc>
                <a:spcPct val="120000"/>
              </a:lnSpc>
              <a:buFont typeface="Wingdings" panose="05000000000000000000" pitchFamily="2" charset="2"/>
              <a:buChar char="ü"/>
            </a:pPr>
            <a:r>
              <a:rPr lang="en-US" dirty="0" smtClean="0"/>
              <a:t>Notify parents at least annually: </a:t>
            </a:r>
            <a:r>
              <a:rPr lang="en-US" i="1" dirty="0" smtClean="0"/>
              <a:t>(LB651 says within 15 days after identification of the deficiency) </a:t>
            </a:r>
            <a:r>
              <a:rPr lang="en-US" dirty="0" smtClean="0"/>
              <a:t>Hey parent, your child has a substantial deficiency in reading and here are the intensive services our school is providing.  Describe the proposed supplemental services and supports designed to remediate the deficiency.  Here are some strategies for you to use at home.  </a:t>
            </a:r>
            <a:r>
              <a:rPr lang="en-US" i="1" dirty="0" smtClean="0"/>
              <a:t>(LB651 includes parents in creation of the individual reading improvement plan)</a:t>
            </a:r>
            <a:endParaRPr lang="en-US" i="1" dirty="0"/>
          </a:p>
          <a:p>
            <a:pPr lvl="1">
              <a:lnSpc>
                <a:spcPct val="120000"/>
              </a:lnSpc>
              <a:buFont typeface="Wingdings" panose="05000000000000000000" pitchFamily="2" charset="2"/>
              <a:buChar char="ü"/>
            </a:pPr>
            <a:r>
              <a:rPr lang="en-US" dirty="0" smtClean="0"/>
              <a:t>Beginning in May of 2017, if deficiency isn’t remedied, parent may enroll student in summer school or student will repeat 3</a:t>
            </a:r>
            <a:r>
              <a:rPr lang="en-US" baseline="30000" dirty="0" smtClean="0"/>
              <a:t>rd</a:t>
            </a:r>
            <a:r>
              <a:rPr lang="en-US" dirty="0" smtClean="0"/>
              <a:t> grade. This policy included a 4-year implementation delay –incoming Kindergarteners received intensive services for all of K-3 before retention consequence. </a:t>
            </a:r>
            <a:r>
              <a:rPr lang="en-US" i="1" dirty="0" smtClean="0"/>
              <a:t>(LB 651 has a 2-year delay, with retention kicking in 2019-20.)</a:t>
            </a:r>
            <a:endParaRPr lang="en-US" i="1" dirty="0"/>
          </a:p>
          <a:p>
            <a:pPr lvl="1">
              <a:lnSpc>
                <a:spcPct val="120000"/>
              </a:lnSpc>
              <a:buFont typeface="Wingdings" panose="05000000000000000000" pitchFamily="2" charset="2"/>
              <a:buChar char="ü"/>
            </a:pPr>
            <a:r>
              <a:rPr lang="en-US" dirty="0" smtClean="0"/>
              <a:t>If student completes summer school, achieves proficiency or is eligible for a good cause exemption, go on to grade 4.</a:t>
            </a:r>
          </a:p>
          <a:p>
            <a:pPr lvl="1"/>
            <a:endParaRPr lang="en-US" dirty="0"/>
          </a:p>
        </p:txBody>
      </p:sp>
    </p:spTree>
    <p:extLst>
      <p:ext uri="{BB962C8B-B14F-4D97-AF65-F5344CB8AC3E}">
        <p14:creationId xmlns:p14="http://schemas.microsoft.com/office/powerpoint/2010/main" val="3575164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Summer School/Summer Reading Camps look like?</a:t>
            </a:r>
            <a:endParaRPr lang="en-US" dirty="0"/>
          </a:p>
        </p:txBody>
      </p:sp>
      <p:sp>
        <p:nvSpPr>
          <p:cNvPr id="3" name="Content Placeholder 2"/>
          <p:cNvSpPr>
            <a:spLocks noGrp="1"/>
          </p:cNvSpPr>
          <p:nvPr>
            <p:ph idx="1"/>
          </p:nvPr>
        </p:nvSpPr>
        <p:spPr/>
        <p:txBody>
          <a:bodyPr/>
          <a:lstStyle/>
          <a:p>
            <a:r>
              <a:rPr lang="en-US" dirty="0" smtClean="0"/>
              <a:t>District “shall provide” reading camps to all students scoring below grade level (LB651, like Iowa, has broadened the summer experience to all students, not just those without an exemption)</a:t>
            </a:r>
          </a:p>
          <a:p>
            <a:r>
              <a:rPr lang="en-US" dirty="0" smtClean="0"/>
              <a:t>Highly qualified teachers, reading credential, proven effective teaching</a:t>
            </a:r>
          </a:p>
          <a:p>
            <a:r>
              <a:rPr lang="en-US" dirty="0" smtClean="0"/>
              <a:t>70 hours of reading instructional time at a minimum</a:t>
            </a:r>
          </a:p>
          <a:p>
            <a:r>
              <a:rPr lang="en-US" dirty="0" smtClean="0"/>
              <a:t>In Iowa, the highly qualified teachers and 70 hours of reading instruction unfolded through administrative rules and Reading Research Center involvement, not through statute. </a:t>
            </a:r>
          </a:p>
          <a:p>
            <a:endParaRPr lang="en-US" dirty="0"/>
          </a:p>
        </p:txBody>
      </p:sp>
    </p:spTree>
    <p:extLst>
      <p:ext uri="{BB962C8B-B14F-4D97-AF65-F5344CB8AC3E}">
        <p14:creationId xmlns:p14="http://schemas.microsoft.com/office/powerpoint/2010/main" val="780761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Exemptions from Mandatory Retention:</a:t>
            </a:r>
            <a:endParaRPr lang="en-US" dirty="0"/>
          </a:p>
        </p:txBody>
      </p:sp>
      <p:sp>
        <p:nvSpPr>
          <p:cNvPr id="3" name="Content Placeholder 2"/>
          <p:cNvSpPr>
            <a:spLocks noGrp="1"/>
          </p:cNvSpPr>
          <p:nvPr>
            <p:ph idx="1"/>
          </p:nvPr>
        </p:nvSpPr>
        <p:spPr>
          <a:xfrm>
            <a:off x="838200" y="1825625"/>
            <a:ext cx="4564224" cy="4757122"/>
          </a:xfrm>
        </p:spPr>
        <p:txBody>
          <a:bodyPr>
            <a:normAutofit fontScale="62500" lnSpcReduction="20000"/>
          </a:bodyPr>
          <a:lstStyle/>
          <a:p>
            <a:pPr marL="0" indent="0" algn="ctr">
              <a:buNone/>
            </a:pPr>
            <a:r>
              <a:rPr lang="en-US" sz="4500" dirty="0" smtClean="0"/>
              <a:t>LB651 </a:t>
            </a:r>
          </a:p>
          <a:p>
            <a:pPr marL="514350" indent="-514350">
              <a:buFont typeface="+mj-lt"/>
              <a:buAutoNum type="arabicPeriod"/>
            </a:pPr>
            <a:r>
              <a:rPr lang="en-US" dirty="0" smtClean="0"/>
              <a:t>Alternative Assessment grade level proficiency</a:t>
            </a:r>
          </a:p>
          <a:p>
            <a:pPr marL="514350" indent="-514350">
              <a:buFont typeface="+mj-lt"/>
              <a:buAutoNum type="arabicPeriod"/>
            </a:pPr>
            <a:r>
              <a:rPr lang="en-US" dirty="0" smtClean="0"/>
              <a:t>Portfolio/work samples show mastery of all 3</a:t>
            </a:r>
            <a:r>
              <a:rPr lang="en-US" baseline="30000" dirty="0" smtClean="0"/>
              <a:t>rd</a:t>
            </a:r>
            <a:r>
              <a:rPr lang="en-US" dirty="0" smtClean="0"/>
              <a:t> grade reading standards</a:t>
            </a:r>
          </a:p>
          <a:p>
            <a:pPr marL="514350" indent="-514350">
              <a:buFont typeface="+mj-lt"/>
              <a:buAutoNum type="arabicPeriod"/>
            </a:pPr>
            <a:r>
              <a:rPr lang="en-US" dirty="0" smtClean="0"/>
              <a:t>IEP indicating state test isn’t appropriate</a:t>
            </a:r>
          </a:p>
          <a:p>
            <a:pPr marL="514350" indent="-514350">
              <a:buFont typeface="+mj-lt"/>
              <a:buAutoNum type="arabicPeriod"/>
            </a:pPr>
            <a:r>
              <a:rPr lang="en-US" dirty="0" smtClean="0"/>
              <a:t>LEP with less that 2-year instruction in LEP plan</a:t>
            </a:r>
          </a:p>
          <a:p>
            <a:pPr marL="514350" indent="-514350">
              <a:buFont typeface="+mj-lt"/>
              <a:buAutoNum type="arabicPeriod"/>
            </a:pPr>
            <a:r>
              <a:rPr lang="en-US" dirty="0" smtClean="0"/>
              <a:t>IEP include intensive reading intervention for more than 2 years and previously retained in K-3</a:t>
            </a:r>
          </a:p>
          <a:p>
            <a:pPr marL="514350" indent="-514350">
              <a:buFont typeface="+mj-lt"/>
              <a:buAutoNum type="arabicPeriod"/>
            </a:pPr>
            <a:r>
              <a:rPr lang="en-US" dirty="0" smtClean="0"/>
              <a:t>Any student who has received </a:t>
            </a:r>
            <a:r>
              <a:rPr lang="en-US" dirty="0"/>
              <a:t>intensive reading intervention for more than 2 years and previously retained in </a:t>
            </a:r>
            <a:r>
              <a:rPr lang="en-US" dirty="0" smtClean="0"/>
              <a:t>K-3</a:t>
            </a:r>
          </a:p>
          <a:p>
            <a:pPr marL="514350" indent="-514350">
              <a:buFont typeface="+mj-lt"/>
              <a:buAutoNum type="arabicPeriod"/>
            </a:pPr>
            <a:r>
              <a:rPr lang="en-US" dirty="0" smtClean="0"/>
              <a:t>Student was previously retained in 3</a:t>
            </a:r>
            <a:r>
              <a:rPr lang="en-US" baseline="30000" dirty="0" smtClean="0"/>
              <a:t>rd</a:t>
            </a:r>
            <a:r>
              <a:rPr lang="en-US" dirty="0" smtClean="0"/>
              <a:t> grade</a:t>
            </a:r>
          </a:p>
        </p:txBody>
      </p:sp>
      <p:sp>
        <p:nvSpPr>
          <p:cNvPr id="6" name="Content Placeholder 2"/>
          <p:cNvSpPr txBox="1">
            <a:spLocks/>
          </p:cNvSpPr>
          <p:nvPr/>
        </p:nvSpPr>
        <p:spPr>
          <a:xfrm>
            <a:off x="6285722" y="1825625"/>
            <a:ext cx="4564224" cy="475712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Iowa Law</a:t>
            </a:r>
          </a:p>
          <a:p>
            <a:pPr marL="514350" indent="-514350">
              <a:buFont typeface="+mj-lt"/>
              <a:buAutoNum type="arabicPeriod"/>
            </a:pPr>
            <a:r>
              <a:rPr lang="en-US" sz="1900" dirty="0"/>
              <a:t>LEP with less that 2-year instruction in LEP </a:t>
            </a:r>
            <a:r>
              <a:rPr lang="en-US" sz="1900" dirty="0" smtClean="0"/>
              <a:t>plan</a:t>
            </a:r>
          </a:p>
          <a:p>
            <a:pPr marL="514350" indent="-514350">
              <a:buFont typeface="+mj-lt"/>
              <a:buAutoNum type="arabicPeriod"/>
            </a:pPr>
            <a:r>
              <a:rPr lang="en-US" sz="1900" dirty="0"/>
              <a:t>IEP indicating state test isn’t </a:t>
            </a:r>
            <a:r>
              <a:rPr lang="en-US" sz="1900" dirty="0" smtClean="0"/>
              <a:t>appropriate</a:t>
            </a:r>
            <a:endParaRPr lang="en-US" sz="1900" dirty="0"/>
          </a:p>
          <a:p>
            <a:pPr marL="514350" indent="-514350">
              <a:buFont typeface="+mj-lt"/>
              <a:buAutoNum type="arabicPeriod"/>
            </a:pPr>
            <a:r>
              <a:rPr lang="en-US" sz="1900" dirty="0" smtClean="0"/>
              <a:t>Alternative Assessment/performance measure</a:t>
            </a:r>
          </a:p>
          <a:p>
            <a:pPr marL="514350" indent="-514350">
              <a:buFont typeface="+mj-lt"/>
              <a:buAutoNum type="arabicPeriod"/>
            </a:pPr>
            <a:r>
              <a:rPr lang="en-US" sz="1900" dirty="0" smtClean="0"/>
              <a:t>Student demonstrate mastery through a portfolio</a:t>
            </a:r>
          </a:p>
          <a:p>
            <a:pPr marL="514350" indent="-514350">
              <a:buFont typeface="+mj-lt"/>
              <a:buAutoNum type="arabicPeriod"/>
            </a:pPr>
            <a:r>
              <a:rPr lang="en-US" sz="1900" dirty="0" smtClean="0"/>
              <a:t>Any students who has received intensive reading intervention for more than 2 years and was previously retained in K-3 (Iowa law goes on to say intensive diagnostic and instructional support continues)</a:t>
            </a:r>
          </a:p>
          <a:p>
            <a:pPr marL="514350" indent="-514350">
              <a:buFont typeface="+mj-lt"/>
              <a:buAutoNum type="arabicPeriod"/>
            </a:pPr>
            <a:r>
              <a:rPr lang="en-US" sz="1900" dirty="0" smtClean="0"/>
              <a:t>Completes a summer reading program or achieves proficiency</a:t>
            </a:r>
          </a:p>
        </p:txBody>
      </p:sp>
      <p:cxnSp>
        <p:nvCxnSpPr>
          <p:cNvPr id="8" name="Straight Arrow Connector 7"/>
          <p:cNvCxnSpPr/>
          <p:nvPr/>
        </p:nvCxnSpPr>
        <p:spPr>
          <a:xfrm>
            <a:off x="1450910" y="-172616"/>
            <a:ext cx="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p:cNvCxnSpPr/>
          <p:nvPr/>
        </p:nvCxnSpPr>
        <p:spPr>
          <a:xfrm>
            <a:off x="5072742" y="2423740"/>
            <a:ext cx="1267409" cy="11732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42214" y="4987114"/>
            <a:ext cx="825759" cy="3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072742" y="2509935"/>
            <a:ext cx="1267409" cy="13605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93433" y="3034442"/>
            <a:ext cx="1292289" cy="3336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6" idx="1"/>
          </p:cNvCxnSpPr>
          <p:nvPr/>
        </p:nvCxnSpPr>
        <p:spPr>
          <a:xfrm>
            <a:off x="5072742" y="3080851"/>
            <a:ext cx="1212980" cy="11233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a:off x="5309118" y="4235902"/>
            <a:ext cx="503853" cy="150242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Oval 3"/>
          <p:cNvSpPr/>
          <p:nvPr/>
        </p:nvSpPr>
        <p:spPr>
          <a:xfrm>
            <a:off x="6696269" y="5569314"/>
            <a:ext cx="4342316" cy="8444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1567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for Exemption:</a:t>
            </a:r>
            <a:endParaRPr lang="en-US" dirty="0"/>
          </a:p>
        </p:txBody>
      </p:sp>
      <p:sp>
        <p:nvSpPr>
          <p:cNvPr id="3" name="Content Placeholder 2"/>
          <p:cNvSpPr>
            <a:spLocks noGrp="1"/>
          </p:cNvSpPr>
          <p:nvPr>
            <p:ph idx="1"/>
          </p:nvPr>
        </p:nvSpPr>
        <p:spPr>
          <a:xfrm>
            <a:off x="838200" y="1825625"/>
            <a:ext cx="4564224" cy="4757122"/>
          </a:xfrm>
        </p:spPr>
        <p:txBody>
          <a:bodyPr>
            <a:normAutofit/>
          </a:bodyPr>
          <a:lstStyle/>
          <a:p>
            <a:pPr marL="0" indent="0" algn="ctr">
              <a:buNone/>
            </a:pPr>
            <a:r>
              <a:rPr lang="en-US" dirty="0" smtClean="0"/>
              <a:t>LB651 </a:t>
            </a:r>
          </a:p>
          <a:p>
            <a:pPr marL="514350" indent="-514350">
              <a:buFont typeface="+mj-lt"/>
              <a:buAutoNum type="arabicPeriod"/>
            </a:pPr>
            <a:r>
              <a:rPr lang="en-US" sz="2000" dirty="0" smtClean="0"/>
              <a:t>Teacher recommends promotion of student who may be exempted from retention to Principal</a:t>
            </a:r>
          </a:p>
          <a:p>
            <a:pPr marL="514350" indent="-514350">
              <a:buFont typeface="+mj-lt"/>
              <a:buAutoNum type="arabicPeriod"/>
            </a:pPr>
            <a:r>
              <a:rPr lang="en-US" sz="2000" dirty="0" smtClean="0"/>
              <a:t>Principal makes recommendation</a:t>
            </a:r>
          </a:p>
          <a:p>
            <a:pPr marL="514350" indent="-514350">
              <a:buFont typeface="+mj-lt"/>
              <a:buAutoNum type="arabicPeriod"/>
            </a:pPr>
            <a:r>
              <a:rPr lang="en-US" sz="2000" dirty="0" smtClean="0"/>
              <a:t>Superintendent accepts or rejects principal’s recommendation in writing.</a:t>
            </a:r>
          </a:p>
          <a:p>
            <a:pPr marL="514350" indent="-514350">
              <a:buFont typeface="+mj-lt"/>
              <a:buAutoNum type="arabicPeriod"/>
            </a:pPr>
            <a:r>
              <a:rPr lang="en-US" sz="2000" dirty="0" smtClean="0"/>
              <a:t>District must notify parents of student being retained</a:t>
            </a:r>
          </a:p>
        </p:txBody>
      </p:sp>
      <p:sp>
        <p:nvSpPr>
          <p:cNvPr id="6" name="Content Placeholder 2"/>
          <p:cNvSpPr txBox="1">
            <a:spLocks/>
          </p:cNvSpPr>
          <p:nvPr/>
        </p:nvSpPr>
        <p:spPr>
          <a:xfrm>
            <a:off x="6285722" y="1825625"/>
            <a:ext cx="4564224" cy="4757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Iowa Law: good cause </a:t>
            </a:r>
          </a:p>
          <a:p>
            <a:pPr marL="514350" indent="-514350">
              <a:buFont typeface="+mj-lt"/>
              <a:buAutoNum type="arabicPeriod"/>
            </a:pPr>
            <a:r>
              <a:rPr lang="en-US" sz="2000" dirty="0" smtClean="0"/>
              <a:t>School district shall exempt eligible student who qualifies for a good cause exemption from retention</a:t>
            </a:r>
          </a:p>
          <a:p>
            <a:pPr marL="514350" indent="-514350">
              <a:buFont typeface="+mj-lt"/>
              <a:buAutoNum type="arabicPeriod"/>
            </a:pPr>
            <a:r>
              <a:rPr lang="en-US" sz="2000" dirty="0" smtClean="0"/>
              <a:t>Documentation must include request from student’s teacher to principal that indicates promotion of the student is appropriate and includes IEP, report card, portfolio, if appropriate</a:t>
            </a:r>
          </a:p>
          <a:p>
            <a:pPr marL="514350" indent="-514350">
              <a:buFont typeface="+mj-lt"/>
              <a:buAutoNum type="arabicPeriod"/>
            </a:pPr>
            <a:r>
              <a:rPr lang="en-US" sz="2000" dirty="0" smtClean="0"/>
              <a:t>Student may not be retained until:</a:t>
            </a:r>
            <a:endParaRPr lang="en-US" sz="2000" dirty="0"/>
          </a:p>
        </p:txBody>
      </p:sp>
      <p:cxnSp>
        <p:nvCxnSpPr>
          <p:cNvPr id="8" name="Straight Arrow Connector 7"/>
          <p:cNvCxnSpPr/>
          <p:nvPr/>
        </p:nvCxnSpPr>
        <p:spPr>
          <a:xfrm>
            <a:off x="1450910" y="-172616"/>
            <a:ext cx="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80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 has presumption of promotion unless. . .</a:t>
            </a:r>
            <a:endParaRPr lang="en-US" dirty="0"/>
          </a:p>
        </p:txBody>
      </p:sp>
      <p:sp>
        <p:nvSpPr>
          <p:cNvPr id="3" name="Content Placeholder 2"/>
          <p:cNvSpPr>
            <a:spLocks noGrp="1"/>
          </p:cNvSpPr>
          <p:nvPr>
            <p:ph idx="1"/>
          </p:nvPr>
        </p:nvSpPr>
        <p:spPr>
          <a:xfrm>
            <a:off x="838200" y="1825625"/>
            <a:ext cx="10515600" cy="4757122"/>
          </a:xfrm>
        </p:spPr>
        <p:txBody>
          <a:bodyPr>
            <a:normAutofit fontScale="85000" lnSpcReduction="20000"/>
          </a:bodyPr>
          <a:lstStyle/>
          <a:p>
            <a:pPr marL="0" indent="0">
              <a:buNone/>
            </a:pPr>
            <a:r>
              <a:rPr lang="en-US" dirty="0" smtClean="0"/>
              <a:t>SF 2284 new Code 279.69(3) Promotion to grade four:  </a:t>
            </a:r>
          </a:p>
          <a:p>
            <a:pPr marL="0" indent="0">
              <a:buNone/>
            </a:pPr>
            <a:endParaRPr lang="en-US" dirty="0" smtClean="0"/>
          </a:p>
          <a:p>
            <a:pPr marL="0" indent="0">
              <a:lnSpc>
                <a:spcPct val="120000"/>
              </a:lnSpc>
              <a:buNone/>
            </a:pPr>
            <a:r>
              <a:rPr lang="en-US" dirty="0" smtClean="0"/>
              <a:t>In determining whether to promote a student in grade three to grade four, a school district shall place </a:t>
            </a:r>
            <a:r>
              <a:rPr lang="en-US" u="sng" dirty="0" smtClean="0"/>
              <a:t>significant weight on any reading deficiency</a:t>
            </a:r>
            <a:r>
              <a:rPr lang="en-US" dirty="0" smtClean="0"/>
              <a:t> identified pursuant to subsection 1, paragraph “a”, that is not yet remediated.  </a:t>
            </a:r>
          </a:p>
          <a:p>
            <a:pPr marL="0" indent="0">
              <a:lnSpc>
                <a:spcPct val="120000"/>
              </a:lnSpc>
              <a:buNone/>
            </a:pPr>
            <a:r>
              <a:rPr lang="en-US" dirty="0" smtClean="0"/>
              <a:t>The school district shall also weigh the </a:t>
            </a:r>
            <a:r>
              <a:rPr lang="en-US" u="sng" dirty="0" smtClean="0"/>
              <a:t>student’s progress in other subject areas</a:t>
            </a:r>
            <a:r>
              <a:rPr lang="en-US" dirty="0" smtClean="0"/>
              <a:t>, as well as the student’s </a:t>
            </a:r>
            <a:r>
              <a:rPr lang="en-US" u="sng" dirty="0" smtClean="0"/>
              <a:t>overall intellectual, physical, emotional, and social development</a:t>
            </a:r>
            <a:r>
              <a:rPr lang="en-US" dirty="0" smtClean="0"/>
              <a:t>. </a:t>
            </a:r>
          </a:p>
          <a:p>
            <a:pPr marL="0" indent="0">
              <a:lnSpc>
                <a:spcPct val="120000"/>
              </a:lnSpc>
              <a:buNone/>
            </a:pPr>
            <a:r>
              <a:rPr lang="en-US" dirty="0" smtClean="0"/>
              <a:t>A decision to retain a student in grade three </a:t>
            </a:r>
            <a:r>
              <a:rPr lang="en-US" b="1" dirty="0" smtClean="0">
                <a:solidFill>
                  <a:srgbClr val="FF0000"/>
                </a:solidFill>
              </a:rPr>
              <a:t>shall be made only after direct personal consultation with the student’s parent or guardian </a:t>
            </a:r>
            <a:r>
              <a:rPr lang="en-US" dirty="0" smtClean="0"/>
              <a:t>and after the formulation of a specific plan of action to remedy the student’s reading deficiency. </a:t>
            </a:r>
            <a:endParaRPr lang="en-US" dirty="0"/>
          </a:p>
        </p:txBody>
      </p:sp>
    </p:spTree>
    <p:extLst>
      <p:ext uri="{BB962C8B-B14F-4D97-AF65-F5344CB8AC3E}">
        <p14:creationId xmlns:p14="http://schemas.microsoft.com/office/powerpoint/2010/main" val="1739875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004" y="26711"/>
            <a:ext cx="10515600" cy="1325563"/>
          </a:xfrm>
        </p:spPr>
        <p:txBody>
          <a:bodyPr/>
          <a:lstStyle/>
          <a:p>
            <a:r>
              <a:rPr lang="en-US" dirty="0" smtClean="0"/>
              <a:t>Delivery of Intensive Services:</a:t>
            </a:r>
            <a:endParaRPr lang="en-US" dirty="0"/>
          </a:p>
        </p:txBody>
      </p:sp>
      <p:sp>
        <p:nvSpPr>
          <p:cNvPr id="3" name="Content Placeholder 2"/>
          <p:cNvSpPr>
            <a:spLocks noGrp="1"/>
          </p:cNvSpPr>
          <p:nvPr>
            <p:ph idx="1"/>
          </p:nvPr>
        </p:nvSpPr>
        <p:spPr>
          <a:xfrm>
            <a:off x="665584" y="1352274"/>
            <a:ext cx="3850432" cy="4600754"/>
          </a:xfrm>
          <a:ln>
            <a:solidFill>
              <a:srgbClr val="FF0000"/>
            </a:solidFill>
          </a:ln>
        </p:spPr>
        <p:txBody>
          <a:bodyPr>
            <a:normAutofit fontScale="70000" lnSpcReduction="20000"/>
          </a:bodyPr>
          <a:lstStyle/>
          <a:p>
            <a:pPr marL="0" indent="0">
              <a:lnSpc>
                <a:spcPct val="120000"/>
              </a:lnSpc>
              <a:buNone/>
            </a:pPr>
            <a:r>
              <a:rPr lang="en-US" sz="2600" dirty="0" smtClean="0"/>
              <a:t>IA law defines intensive services, provided to below-proficient K-3 students, which </a:t>
            </a:r>
            <a:r>
              <a:rPr lang="en-US" sz="2600" b="1" i="1" dirty="0" smtClean="0"/>
              <a:t>may</a:t>
            </a:r>
            <a:r>
              <a:rPr lang="en-US" sz="2600" dirty="0" smtClean="0"/>
              <a:t> include but are limited to the following:</a:t>
            </a:r>
          </a:p>
          <a:p>
            <a:pPr marL="514350" indent="-514350">
              <a:lnSpc>
                <a:spcPct val="120000"/>
              </a:lnSpc>
              <a:buFont typeface="+mj-lt"/>
              <a:buAutoNum type="arabicPeriod"/>
            </a:pPr>
            <a:r>
              <a:rPr lang="en-US" sz="2600" dirty="0" smtClean="0"/>
              <a:t>Small group instruction</a:t>
            </a:r>
          </a:p>
          <a:p>
            <a:pPr marL="514350" indent="-514350">
              <a:lnSpc>
                <a:spcPct val="120000"/>
              </a:lnSpc>
              <a:buFont typeface="+mj-lt"/>
              <a:buAutoNum type="arabicPeriod"/>
            </a:pPr>
            <a:r>
              <a:rPr lang="en-US" sz="2600" dirty="0" smtClean="0"/>
              <a:t>Reduced teacher-student ratios</a:t>
            </a:r>
          </a:p>
          <a:p>
            <a:pPr marL="514350" indent="-514350">
              <a:lnSpc>
                <a:spcPct val="120000"/>
              </a:lnSpc>
              <a:buFont typeface="+mj-lt"/>
              <a:buAutoNum type="arabicPeriod"/>
            </a:pPr>
            <a:r>
              <a:rPr lang="en-US" sz="2600" dirty="0" smtClean="0"/>
              <a:t>More frequent progress monitoring</a:t>
            </a:r>
          </a:p>
          <a:p>
            <a:pPr marL="514350" indent="-514350">
              <a:lnSpc>
                <a:spcPct val="120000"/>
              </a:lnSpc>
              <a:buFont typeface="+mj-lt"/>
              <a:buAutoNum type="arabicPeriod"/>
            </a:pPr>
            <a:r>
              <a:rPr lang="en-US" sz="2600" dirty="0" smtClean="0"/>
              <a:t>Tutoring or mentoring</a:t>
            </a:r>
          </a:p>
          <a:p>
            <a:pPr marL="514350" indent="-514350">
              <a:lnSpc>
                <a:spcPct val="120000"/>
              </a:lnSpc>
              <a:buFont typeface="+mj-lt"/>
              <a:buAutoNum type="arabicPeriod"/>
            </a:pPr>
            <a:r>
              <a:rPr lang="en-US" sz="2600" dirty="0" smtClean="0"/>
              <a:t>Extended school day, week or year</a:t>
            </a:r>
          </a:p>
          <a:p>
            <a:pPr marL="514350" indent="-514350">
              <a:lnSpc>
                <a:spcPct val="120000"/>
              </a:lnSpc>
              <a:buFont typeface="+mj-lt"/>
              <a:buAutoNum type="arabicPeriod"/>
            </a:pPr>
            <a:r>
              <a:rPr lang="en-US" sz="2600" dirty="0" smtClean="0"/>
              <a:t>Summer reading programs</a:t>
            </a:r>
          </a:p>
          <a:p>
            <a:pPr marL="0" indent="0">
              <a:lnSpc>
                <a:spcPct val="120000"/>
              </a:lnSpc>
              <a:buNone/>
            </a:pPr>
            <a:endParaRPr lang="en-US" dirty="0" smtClean="0"/>
          </a:p>
          <a:p>
            <a:pPr>
              <a:lnSpc>
                <a:spcPct val="120000"/>
              </a:lnSpc>
            </a:pPr>
            <a:endParaRPr lang="en-US" dirty="0"/>
          </a:p>
        </p:txBody>
      </p:sp>
      <p:sp>
        <p:nvSpPr>
          <p:cNvPr id="4" name="Content Placeholder 2"/>
          <p:cNvSpPr txBox="1">
            <a:spLocks/>
          </p:cNvSpPr>
          <p:nvPr/>
        </p:nvSpPr>
        <p:spPr>
          <a:xfrm>
            <a:off x="4851918" y="1147665"/>
            <a:ext cx="6721152" cy="5575041"/>
          </a:xfrm>
          <a:prstGeom prst="rect">
            <a:avLst/>
          </a:prstGeom>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smtClean="0"/>
              <a:t>LB651 defines intensive services, provided to </a:t>
            </a:r>
            <a:r>
              <a:rPr lang="en-US" sz="1600" b="1" i="1" dirty="0" smtClean="0"/>
              <a:t>retained students</a:t>
            </a:r>
            <a:r>
              <a:rPr lang="en-US" sz="1600" dirty="0" smtClean="0"/>
              <a:t>, including but not limited to the following:</a:t>
            </a:r>
          </a:p>
          <a:p>
            <a:pPr marL="514350" indent="-514350">
              <a:buFont typeface="+mj-lt"/>
              <a:buAutoNum type="arabicPeriod"/>
            </a:pPr>
            <a:r>
              <a:rPr lang="en-US" sz="1600" dirty="0" smtClean="0"/>
              <a:t>More time on reading and intervention/research based</a:t>
            </a:r>
          </a:p>
          <a:p>
            <a:pPr marL="514350" indent="-514350">
              <a:buFont typeface="+mj-lt"/>
              <a:buAutoNum type="arabicPeriod"/>
            </a:pPr>
            <a:r>
              <a:rPr lang="en-US" sz="1600" dirty="0" smtClean="0"/>
              <a:t>Daily targeted small group </a:t>
            </a:r>
          </a:p>
          <a:p>
            <a:pPr marL="514350" indent="-514350">
              <a:buFont typeface="+mj-lt"/>
              <a:buAutoNum type="arabicPeriod"/>
            </a:pPr>
            <a:r>
              <a:rPr lang="en-US" sz="1600" dirty="0" smtClean="0"/>
              <a:t>Reading programs with proven accelerated results</a:t>
            </a:r>
          </a:p>
          <a:p>
            <a:pPr marL="514350" indent="-514350">
              <a:buFont typeface="+mj-lt"/>
              <a:buAutoNum type="arabicPeriod"/>
            </a:pPr>
            <a:r>
              <a:rPr lang="en-US" sz="1600" dirty="0" smtClean="0"/>
              <a:t>Explicit and systematic instruction with more detailed explanation, more extensive opportunities for guided practice and more opportunities for error correction and feedback. </a:t>
            </a:r>
          </a:p>
          <a:p>
            <a:pPr marL="514350" indent="-514350">
              <a:buFont typeface="+mj-lt"/>
              <a:buAutoNum type="arabicPeriod"/>
            </a:pPr>
            <a:r>
              <a:rPr lang="en-US" sz="1600" dirty="0" smtClean="0"/>
              <a:t>Administration of assessments to frequently monitor student progress</a:t>
            </a:r>
          </a:p>
          <a:p>
            <a:pPr marL="514350" indent="-514350">
              <a:buFont typeface="+mj-lt"/>
              <a:buAutoNum type="arabicPeriod"/>
            </a:pPr>
            <a:r>
              <a:rPr lang="en-US" sz="1600" dirty="0" smtClean="0"/>
              <a:t>Before or after-school supplemental reading intervention based in research, delivered by a teacher or tutor with specialized reading training</a:t>
            </a:r>
          </a:p>
          <a:p>
            <a:pPr marL="514350" indent="-514350">
              <a:buFont typeface="+mj-lt"/>
              <a:buAutoNum type="arabicPeriod"/>
            </a:pPr>
            <a:r>
              <a:rPr lang="en-US" sz="1600" dirty="0" smtClean="0"/>
              <a:t>Read-at-home plan for parents, parental contract with participation in parent training workshops and regular guided home reading</a:t>
            </a:r>
          </a:p>
          <a:p>
            <a:pPr marL="514350" indent="-514350">
              <a:buFont typeface="+mj-lt"/>
              <a:buAutoNum type="arabicPeriod"/>
            </a:pPr>
            <a:r>
              <a:rPr lang="en-US" sz="1600" dirty="0" smtClean="0"/>
              <a:t>District must provide intensive acceleration class</a:t>
            </a:r>
          </a:p>
          <a:p>
            <a:pPr marL="514350" indent="-514350">
              <a:buFont typeface="+mj-lt"/>
              <a:buAutoNum type="arabicPeriod"/>
            </a:pPr>
            <a:r>
              <a:rPr lang="en-US" sz="1600" dirty="0" smtClean="0"/>
              <a:t>Report to DE progress of retained students at semester and a host of other things (board policy on retention, #, % and grade of students below grade level and of those retained, # and % of 3</a:t>
            </a:r>
            <a:r>
              <a:rPr lang="en-US" sz="1600" baseline="30000" dirty="0" smtClean="0"/>
              <a:t>rd</a:t>
            </a:r>
            <a:r>
              <a:rPr lang="en-US" sz="1600" dirty="0" smtClean="0"/>
              <a:t> graders promoted due to exemption, and revisions to retention/promotion policy from prior year’s report.)</a:t>
            </a:r>
          </a:p>
          <a:p>
            <a:pPr marL="514350" indent="-514350">
              <a:buFont typeface="+mj-lt"/>
              <a:buAutoNum type="arabicPeriod"/>
            </a:pPr>
            <a:endParaRPr lang="en-US" sz="1600" dirty="0" smtClean="0"/>
          </a:p>
          <a:p>
            <a:pPr marL="0" indent="0">
              <a:buFont typeface="Arial" panose="020B0604020202020204" pitchFamily="34" charset="0"/>
              <a:buNone/>
            </a:pPr>
            <a:endParaRPr lang="en-US" sz="1600" dirty="0" smtClean="0"/>
          </a:p>
          <a:p>
            <a:endParaRPr lang="en-US" sz="1600" dirty="0"/>
          </a:p>
        </p:txBody>
      </p:sp>
    </p:spTree>
    <p:extLst>
      <p:ext uri="{BB962C8B-B14F-4D97-AF65-F5344CB8AC3E}">
        <p14:creationId xmlns:p14="http://schemas.microsoft.com/office/powerpoint/2010/main" val="1589379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L651: After 3</a:t>
            </a:r>
            <a:r>
              <a:rPr lang="en-US" baseline="30000" dirty="0" smtClean="0"/>
              <a:t>rd</a:t>
            </a:r>
            <a:r>
              <a:rPr lang="en-US" dirty="0" smtClean="0"/>
              <a:t>-Grade focus rather than up Front Investment</a:t>
            </a:r>
            <a:endParaRPr lang="en-US" dirty="0"/>
          </a:p>
        </p:txBody>
      </p:sp>
      <p:sp>
        <p:nvSpPr>
          <p:cNvPr id="3" name="Content Placeholder 2"/>
          <p:cNvSpPr>
            <a:spLocks noGrp="1"/>
          </p:cNvSpPr>
          <p:nvPr>
            <p:ph idx="1"/>
          </p:nvPr>
        </p:nvSpPr>
        <p:spPr>
          <a:xfrm>
            <a:off x="838200" y="1825625"/>
            <a:ext cx="10515600" cy="4822436"/>
          </a:xfrm>
        </p:spPr>
        <p:txBody>
          <a:bodyPr>
            <a:normAutofit fontScale="92500" lnSpcReduction="20000"/>
          </a:bodyPr>
          <a:lstStyle/>
          <a:p>
            <a:pPr>
              <a:lnSpc>
                <a:spcPct val="110000"/>
              </a:lnSpc>
            </a:pPr>
            <a:r>
              <a:rPr lang="en-US" dirty="0" smtClean="0"/>
              <a:t>Iowa has invested $8 million annually since 2012-13 for early intervention for local school districts plus implemented teacher leadership programs and professional development.</a:t>
            </a:r>
          </a:p>
          <a:p>
            <a:pPr>
              <a:lnSpc>
                <a:spcPct val="110000"/>
              </a:lnSpc>
            </a:pPr>
            <a:r>
              <a:rPr lang="en-US" dirty="0" smtClean="0"/>
              <a:t>Reading Research Center: studied best practices and analyzed different summer school approaches.   </a:t>
            </a:r>
          </a:p>
          <a:p>
            <a:pPr>
              <a:lnSpc>
                <a:spcPct val="110000"/>
              </a:lnSpc>
            </a:pPr>
            <a:r>
              <a:rPr lang="en-US" dirty="0" smtClean="0"/>
              <a:t>Statewide Voluntary Preschool, free to any four-year-old student, in Iowa public schools or through community partners</a:t>
            </a:r>
          </a:p>
          <a:p>
            <a:pPr>
              <a:lnSpc>
                <a:spcPct val="110000"/>
              </a:lnSpc>
            </a:pPr>
            <a:r>
              <a:rPr lang="en-US" dirty="0" smtClean="0"/>
              <a:t>Statewide diagnostic and progress monitoring systems (Iowa policy brief: “top district performers saw increases up to 32.2 percentage points. . . In the 2015-16 school year, # of students meeting or exceeding benchmarks grew 4.2% from Fall to Spring, from 63.4% to 67.6%. . . 53 school districts saw double-digit increases.”</a:t>
            </a:r>
          </a:p>
        </p:txBody>
      </p:sp>
    </p:spTree>
    <p:extLst>
      <p:ext uri="{BB962C8B-B14F-4D97-AF65-F5344CB8AC3E}">
        <p14:creationId xmlns:p14="http://schemas.microsoft.com/office/powerpoint/2010/main" val="170729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     Cost          </a:t>
            </a:r>
            <a:r>
              <a:rPr lang="en-US" sz="6000" b="1" dirty="0" smtClean="0">
                <a:ln w="0"/>
                <a:solidFill>
                  <a:schemeClr val="accent6"/>
                </a:solidFill>
                <a:effectLst>
                  <a:reflection blurRad="6350" stA="53000" endA="300" endPos="35500" dir="5400000" sy="-90000" algn="bl" rotWithShape="0"/>
                </a:effectLst>
              </a:rPr>
              <a:t>$ $ $ $ $ </a:t>
            </a:r>
            <a:endParaRPr lang="en-US" sz="6000" b="1" dirty="0">
              <a:solidFill>
                <a:schemeClr val="accent6"/>
              </a:solidFill>
            </a:endParaRPr>
          </a:p>
        </p:txBody>
      </p:sp>
      <p:sp>
        <p:nvSpPr>
          <p:cNvPr id="3" name="Content Placeholder 2"/>
          <p:cNvSpPr>
            <a:spLocks noGrp="1"/>
          </p:cNvSpPr>
          <p:nvPr>
            <p:ph idx="1"/>
          </p:nvPr>
        </p:nvSpPr>
        <p:spPr>
          <a:xfrm>
            <a:off x="838200" y="1825624"/>
            <a:ext cx="10515600" cy="4817771"/>
          </a:xfrm>
        </p:spPr>
        <p:txBody>
          <a:bodyPr>
            <a:normAutofit fontScale="62500" lnSpcReduction="20000"/>
          </a:bodyPr>
          <a:lstStyle/>
          <a:p>
            <a:pPr>
              <a:lnSpc>
                <a:spcPct val="120000"/>
              </a:lnSpc>
            </a:pPr>
            <a:r>
              <a:rPr lang="en-US" dirty="0" smtClean="0"/>
              <a:t>Annual cost per year for each retained student in </a:t>
            </a:r>
            <a:r>
              <a:rPr lang="en-US" dirty="0" smtClean="0"/>
              <a:t>Nebraska</a:t>
            </a:r>
            <a:endParaRPr lang="en-US" dirty="0" smtClean="0"/>
          </a:p>
          <a:p>
            <a:pPr>
              <a:lnSpc>
                <a:spcPct val="120000"/>
              </a:lnSpc>
            </a:pPr>
            <a:r>
              <a:rPr lang="en-US" dirty="0" smtClean="0"/>
              <a:t>Summer school costs (including offering to all those students exempt from retention). Don’t forget transportation, meals, shortage of qualified teachers willing to teach in the summer, and attrition of students which doubles your cost (summer school plus retention cost). Rural areas, if like Iowa, won’t have enough students to achieve economy of scale per teacher. </a:t>
            </a:r>
          </a:p>
          <a:p>
            <a:pPr>
              <a:lnSpc>
                <a:spcPct val="120000"/>
              </a:lnSpc>
            </a:pPr>
            <a:r>
              <a:rPr lang="en-US" dirty="0" smtClean="0"/>
              <a:t>Other processes cost money:</a:t>
            </a:r>
          </a:p>
          <a:p>
            <a:pPr lvl="1">
              <a:lnSpc>
                <a:spcPct val="120000"/>
              </a:lnSpc>
            </a:pPr>
            <a:r>
              <a:rPr lang="en-US" dirty="0" smtClean="0"/>
              <a:t>Reduced class sizes / small groups for retained students (staff, space)</a:t>
            </a:r>
          </a:p>
          <a:p>
            <a:pPr lvl="1">
              <a:lnSpc>
                <a:spcPct val="120000"/>
              </a:lnSpc>
            </a:pPr>
            <a:r>
              <a:rPr lang="en-US" dirty="0" smtClean="0"/>
              <a:t>Cost of research-based scientifically sound reading programs</a:t>
            </a:r>
          </a:p>
          <a:p>
            <a:pPr lvl="1">
              <a:lnSpc>
                <a:spcPct val="120000"/>
              </a:lnSpc>
            </a:pPr>
            <a:r>
              <a:rPr lang="en-US" dirty="0" smtClean="0"/>
              <a:t>Training for staff, including provision of qualified reading teacher before and after school, in summer school, providing intensive services</a:t>
            </a:r>
          </a:p>
          <a:p>
            <a:pPr lvl="1">
              <a:lnSpc>
                <a:spcPct val="120000"/>
              </a:lnSpc>
            </a:pPr>
            <a:r>
              <a:rPr lang="en-US" dirty="0" smtClean="0"/>
              <a:t>Staff for ongoing progress monitoring (15 minutes per student X 25 students = 375 </a:t>
            </a:r>
            <a:r>
              <a:rPr lang="en-US" dirty="0" err="1" smtClean="0"/>
              <a:t>mins</a:t>
            </a:r>
            <a:r>
              <a:rPr lang="en-US" dirty="0" smtClean="0"/>
              <a:t>, or 1 hour and 15 min each instructional day)</a:t>
            </a:r>
          </a:p>
          <a:p>
            <a:pPr>
              <a:lnSpc>
                <a:spcPct val="120000"/>
              </a:lnSpc>
            </a:pPr>
            <a:r>
              <a:rPr lang="en-US" dirty="0" smtClean="0"/>
              <a:t>Of all the interventions, retention combined with summer school is the most expensive.</a:t>
            </a:r>
          </a:p>
          <a:p>
            <a:pPr>
              <a:lnSpc>
                <a:spcPct val="120000"/>
              </a:lnSpc>
            </a:pPr>
            <a:r>
              <a:rPr lang="en-US" dirty="0" smtClean="0"/>
              <a:t>Can you compute an expected literacy growth per dollar invested?  </a:t>
            </a:r>
            <a:endParaRPr lang="en-US" dirty="0"/>
          </a:p>
        </p:txBody>
      </p:sp>
    </p:spTree>
    <p:extLst>
      <p:ext uri="{BB962C8B-B14F-4D97-AF65-F5344CB8AC3E}">
        <p14:creationId xmlns:p14="http://schemas.microsoft.com/office/powerpoint/2010/main" val="50199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418909" y="5993436"/>
            <a:ext cx="10515600" cy="296201"/>
          </a:xfrm>
        </p:spPr>
        <p:txBody>
          <a:bodyPr>
            <a:normAutofit fontScale="62500" lnSpcReduction="20000"/>
          </a:bodyPr>
          <a:lstStyle/>
          <a:p>
            <a:pPr marL="0" indent="0">
              <a:buNone/>
            </a:pPr>
            <a:r>
              <a:rPr lang="en-US" i="1" dirty="0" smtClean="0"/>
              <a:t>Teaching Reading is Rocket Science – and Dr. Deborah Reed at the IRRC is a Rock Star</a:t>
            </a:r>
            <a:endParaRPr lang="en-US" i="1" dirty="0"/>
          </a:p>
        </p:txBody>
      </p:sp>
      <p:pic>
        <p:nvPicPr>
          <p:cNvPr id="4" name="Picture 3"/>
          <p:cNvPicPr>
            <a:picLocks noChangeAspect="1"/>
          </p:cNvPicPr>
          <p:nvPr/>
        </p:nvPicPr>
        <p:blipFill>
          <a:blip r:embed="rId2"/>
          <a:stretch>
            <a:fillRect/>
          </a:stretch>
        </p:blipFill>
        <p:spPr>
          <a:xfrm>
            <a:off x="381361" y="161637"/>
            <a:ext cx="10666416" cy="5359544"/>
          </a:xfrm>
          <a:prstGeom prst="rect">
            <a:avLst/>
          </a:prstGeom>
        </p:spPr>
      </p:pic>
    </p:spTree>
    <p:extLst>
      <p:ext uri="{BB962C8B-B14F-4D97-AF65-F5344CB8AC3E}">
        <p14:creationId xmlns:p14="http://schemas.microsoft.com/office/powerpoint/2010/main" val="3787501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Hello from Iowa</a:t>
            </a:r>
            <a:endParaRPr lang="en-US" dirty="0"/>
          </a:p>
        </p:txBody>
      </p:sp>
      <p:pic>
        <p:nvPicPr>
          <p:cNvPr id="4" name="Content Placeholder 3" descr="Chronology Of &lt;strong&gt;Iowa&lt;/strong&gt; Flood-Profile Reports | USGS &lt;strong&gt;Iowa&lt;/strong&gt; Water Science ..."/>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68507" y="191396"/>
            <a:ext cx="3953034" cy="2850826"/>
          </a:xfrm>
        </p:spPr>
      </p:pic>
      <p:sp>
        <p:nvSpPr>
          <p:cNvPr id="5" name="Content Placeholder 2"/>
          <p:cNvSpPr txBox="1">
            <a:spLocks/>
          </p:cNvSpPr>
          <p:nvPr/>
        </p:nvSpPr>
        <p:spPr>
          <a:xfrm>
            <a:off x="838200" y="1825625"/>
            <a:ext cx="648133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Rich soil</a:t>
            </a:r>
          </a:p>
          <a:p>
            <a:r>
              <a:rPr lang="en-US" dirty="0" smtClean="0"/>
              <a:t>Rivers, transportation, irrigation</a:t>
            </a:r>
          </a:p>
          <a:p>
            <a:r>
              <a:rPr lang="en-US" dirty="0" smtClean="0"/>
              <a:t>Strong work ethic</a:t>
            </a:r>
          </a:p>
          <a:p>
            <a:r>
              <a:rPr lang="en-US" dirty="0" smtClean="0"/>
              <a:t>Fairly homogenous, mostly European immigrant roots until recently</a:t>
            </a:r>
          </a:p>
          <a:p>
            <a:r>
              <a:rPr lang="en-US" dirty="0" smtClean="0"/>
              <a:t>Historically strong education system and results:</a:t>
            </a:r>
          </a:p>
          <a:p>
            <a:pPr lvl="1"/>
            <a:r>
              <a:rPr lang="en-US" dirty="0" smtClean="0"/>
              <a:t>Still #1 in high school graduation rate</a:t>
            </a:r>
          </a:p>
          <a:p>
            <a:pPr lvl="1"/>
            <a:r>
              <a:rPr lang="en-US" dirty="0" smtClean="0"/>
              <a:t>Used to be in top 5 in nearly all NAEP metrics</a:t>
            </a:r>
          </a:p>
          <a:p>
            <a:pPr lvl="1"/>
            <a:r>
              <a:rPr lang="en-US" dirty="0" smtClean="0"/>
              <a:t>Now in the middle of the pack</a:t>
            </a:r>
          </a:p>
          <a:p>
            <a:pPr lvl="1"/>
            <a:r>
              <a:rPr lang="en-US" dirty="0" smtClean="0"/>
              <a:t>Why the change?</a:t>
            </a:r>
          </a:p>
          <a:p>
            <a:endParaRPr lang="en-US" dirty="0"/>
          </a:p>
        </p:txBody>
      </p:sp>
    </p:spTree>
    <p:extLst>
      <p:ext uri="{BB962C8B-B14F-4D97-AF65-F5344CB8AC3E}">
        <p14:creationId xmlns:p14="http://schemas.microsoft.com/office/powerpoint/2010/main" val="432860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 Reading Research Center Summer School Study Findings</a:t>
            </a:r>
            <a:endParaRPr lang="en-US" dirty="0"/>
          </a:p>
        </p:txBody>
      </p:sp>
      <p:sp>
        <p:nvSpPr>
          <p:cNvPr id="3" name="Content Placeholder 2"/>
          <p:cNvSpPr>
            <a:spLocks noGrp="1"/>
          </p:cNvSpPr>
          <p:nvPr>
            <p:ph idx="1"/>
          </p:nvPr>
        </p:nvSpPr>
        <p:spPr/>
        <p:txBody>
          <a:bodyPr/>
          <a:lstStyle/>
          <a:p>
            <a:pPr marL="0" indent="0">
              <a:buNone/>
            </a:pPr>
            <a:r>
              <a:rPr lang="en-US" dirty="0"/>
              <a:t>ISRP Study </a:t>
            </a:r>
            <a:r>
              <a:rPr lang="en-US" sz="1200" dirty="0">
                <a:hlinkClick r:id="rId2"/>
              </a:rPr>
              <a:t>https://</a:t>
            </a:r>
            <a:r>
              <a:rPr lang="en-US" sz="1200" dirty="0" smtClean="0">
                <a:hlinkClick r:id="rId2"/>
              </a:rPr>
              <a:t>iowareadingresearch.org/sites/iowareadingresearch.org/files/wysiwyg_uploads/2016_isrp_study_report_final.pdf</a:t>
            </a:r>
            <a:r>
              <a:rPr lang="en-US" sz="1200" dirty="0" smtClean="0"/>
              <a:t> </a:t>
            </a:r>
          </a:p>
          <a:p>
            <a:r>
              <a:rPr lang="en-US" sz="2000" dirty="0" smtClean="0"/>
              <a:t>Compared 3 different models with class sizes of 15 students in 44 different districts:  </a:t>
            </a:r>
            <a:r>
              <a:rPr lang="en-US" sz="2000" dirty="0"/>
              <a:t>Each class was randomly assigned to be taught by local educators using one of three “conditions” or reading programs: (a) a specific print-based program, (b) a specific </a:t>
            </a:r>
            <a:r>
              <a:rPr lang="en-US" sz="2000" dirty="0" smtClean="0"/>
              <a:t>computer-based </a:t>
            </a:r>
            <a:r>
              <a:rPr lang="en-US" sz="2000" dirty="0"/>
              <a:t>program, (c) a business as usual comparison that could be any type of program, as long as it was not the same as the other two conditions</a:t>
            </a:r>
            <a:r>
              <a:rPr lang="en-US" sz="2000" dirty="0" smtClean="0"/>
              <a:t>.</a:t>
            </a:r>
          </a:p>
          <a:p>
            <a:r>
              <a:rPr lang="en-US" sz="2000" dirty="0"/>
              <a:t>Study results show all three conditions used were equally effective at preventing a decline of reading skills that can typically occur during the summer months when away from the classroom. </a:t>
            </a:r>
            <a:endParaRPr lang="en-US" sz="2000" dirty="0" smtClean="0"/>
          </a:p>
          <a:p>
            <a:r>
              <a:rPr lang="en-US" sz="2000" dirty="0"/>
              <a:t>On average, however, the </a:t>
            </a:r>
            <a:r>
              <a:rPr lang="en-US" sz="2400" b="1" dirty="0"/>
              <a:t>ISRPs did not lead to statistically significant growth on tests of students’ reading abilities</a:t>
            </a:r>
            <a:r>
              <a:rPr lang="en-US" sz="2400" b="1" dirty="0" smtClean="0"/>
              <a:t>.  (If this plays out in NE, your schools will suffer double cost – Summer School costs plus retention costs)</a:t>
            </a:r>
            <a:endParaRPr lang="en-US" sz="2400" b="1" dirty="0"/>
          </a:p>
        </p:txBody>
      </p:sp>
    </p:spTree>
    <p:extLst>
      <p:ext uri="{BB962C8B-B14F-4D97-AF65-F5344CB8AC3E}">
        <p14:creationId xmlns:p14="http://schemas.microsoft.com/office/powerpoint/2010/main" val="3006860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 Reading Research Center Summer School Study Findings</a:t>
            </a:r>
            <a:endParaRPr lang="en-US" dirty="0"/>
          </a:p>
        </p:txBody>
      </p:sp>
      <p:sp>
        <p:nvSpPr>
          <p:cNvPr id="3" name="Content Placeholder 2"/>
          <p:cNvSpPr>
            <a:spLocks noGrp="1"/>
          </p:cNvSpPr>
          <p:nvPr>
            <p:ph idx="1"/>
          </p:nvPr>
        </p:nvSpPr>
        <p:spPr/>
        <p:txBody>
          <a:bodyPr/>
          <a:lstStyle/>
          <a:p>
            <a:pPr marL="0" indent="0">
              <a:buNone/>
            </a:pPr>
            <a:r>
              <a:rPr lang="en-US" dirty="0"/>
              <a:t>ISRP Study </a:t>
            </a:r>
            <a:r>
              <a:rPr lang="en-US" sz="1200" dirty="0">
                <a:hlinkClick r:id="rId2"/>
              </a:rPr>
              <a:t>https://</a:t>
            </a:r>
            <a:r>
              <a:rPr lang="en-US" sz="1200" dirty="0" smtClean="0">
                <a:hlinkClick r:id="rId2"/>
              </a:rPr>
              <a:t>iowareadingresearch.org/sites/iowareadingresearch.org/files/wysiwyg_uploads/2016_isrp_study_report_final.pdf</a:t>
            </a:r>
            <a:r>
              <a:rPr lang="en-US" sz="1200" dirty="0" smtClean="0"/>
              <a:t> </a:t>
            </a:r>
          </a:p>
          <a:p>
            <a:r>
              <a:rPr lang="en-US" sz="2000" dirty="0" smtClean="0"/>
              <a:t>Cost:  based </a:t>
            </a:r>
            <a:r>
              <a:rPr lang="en-US" sz="2000" dirty="0"/>
              <a:t>on providing ISRPs statewide for the 9,000 </a:t>
            </a:r>
            <a:r>
              <a:rPr lang="en-US" sz="2000" dirty="0" smtClean="0"/>
              <a:t>3</a:t>
            </a:r>
            <a:r>
              <a:rPr lang="en-US" sz="2000" baseline="30000" dirty="0" smtClean="0"/>
              <a:t>rd</a:t>
            </a:r>
            <a:r>
              <a:rPr lang="en-US" sz="2000" dirty="0" smtClean="0"/>
              <a:t>-graders </a:t>
            </a:r>
            <a:r>
              <a:rPr lang="en-US" sz="2000" dirty="0"/>
              <a:t>not reading proficiently. </a:t>
            </a:r>
            <a:endParaRPr lang="en-US" sz="2000" dirty="0" smtClean="0"/>
          </a:p>
          <a:p>
            <a:r>
              <a:rPr lang="en-US" sz="2000" dirty="0" smtClean="0"/>
              <a:t>The </a:t>
            </a:r>
            <a:r>
              <a:rPr lang="en-US" sz="2000" dirty="0"/>
              <a:t>estimated median cost would range from about $9.25 million to just over $13.82 million, depending on whether depreciation of assets and administrator pay were included in the calculation. </a:t>
            </a:r>
            <a:endParaRPr lang="en-US" sz="2000" dirty="0" smtClean="0"/>
          </a:p>
          <a:p>
            <a:r>
              <a:rPr lang="en-US" sz="2000" dirty="0" smtClean="0"/>
              <a:t>The </a:t>
            </a:r>
            <a:r>
              <a:rPr lang="en-US" sz="2000" dirty="0"/>
              <a:t>corresponding per pupil expenditures would range from $1,193 to $1,813. </a:t>
            </a:r>
            <a:r>
              <a:rPr lang="en-US" sz="2000" i="1" dirty="0"/>
              <a:t>Because not all students will be required or choose to attend ISRPs, these figures might be considered the maximum expense. </a:t>
            </a:r>
            <a:endParaRPr lang="en-US" sz="2000" i="1" dirty="0" smtClean="0"/>
          </a:p>
          <a:p>
            <a:r>
              <a:rPr lang="en-US" sz="2000" i="1" dirty="0" smtClean="0"/>
              <a:t>The study did not include the cost of a student who dropped out of the ISRP then being retained in 3</a:t>
            </a:r>
            <a:r>
              <a:rPr lang="en-US" sz="2000" i="1" baseline="30000" dirty="0" smtClean="0"/>
              <a:t>rd</a:t>
            </a:r>
            <a:r>
              <a:rPr lang="en-US" sz="2000" i="1" dirty="0" smtClean="0"/>
              <a:t> grade, or an estimate $6,446 in Iowa. </a:t>
            </a:r>
          </a:p>
          <a:p>
            <a:r>
              <a:rPr lang="en-US" sz="2000" dirty="0" smtClean="0"/>
              <a:t>Challenges: recruiting staff, student attendance/attrition/ program evaluation and planning rigorous reading instruction for 4 hours a day to get to the hours required for the ISRP.  </a:t>
            </a:r>
            <a:endParaRPr lang="en-US" sz="2000" dirty="0"/>
          </a:p>
        </p:txBody>
      </p:sp>
    </p:spTree>
    <p:extLst>
      <p:ext uri="{BB962C8B-B14F-4D97-AF65-F5344CB8AC3E}">
        <p14:creationId xmlns:p14="http://schemas.microsoft.com/office/powerpoint/2010/main" val="4069478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496" y="500062"/>
            <a:ext cx="11075001" cy="1325563"/>
          </a:xfrm>
        </p:spPr>
        <p:txBody>
          <a:bodyPr>
            <a:noAutofit/>
          </a:bodyPr>
          <a:lstStyle/>
          <a:p>
            <a:r>
              <a:rPr lang="en-US" b="1" dirty="0">
                <a:solidFill>
                  <a:schemeClr val="accent6"/>
                </a:solidFill>
              </a:rPr>
              <a:t>What Makes a Literacy Practice Evidence-Based?</a:t>
            </a:r>
            <a:br>
              <a:rPr lang="en-US" b="1" dirty="0">
                <a:solidFill>
                  <a:schemeClr val="accent6"/>
                </a:solidFill>
              </a:rPr>
            </a:br>
            <a:endParaRPr lang="en-US" b="1" dirty="0">
              <a:solidFill>
                <a:schemeClr val="accent6"/>
              </a:solidFill>
            </a:endParaRPr>
          </a:p>
        </p:txBody>
      </p:sp>
      <p:sp>
        <p:nvSpPr>
          <p:cNvPr id="3" name="Content Placeholder 2"/>
          <p:cNvSpPr>
            <a:spLocks noGrp="1"/>
          </p:cNvSpPr>
          <p:nvPr>
            <p:ph idx="1"/>
          </p:nvPr>
        </p:nvSpPr>
        <p:spPr/>
        <p:txBody>
          <a:bodyPr/>
          <a:lstStyle/>
          <a:p>
            <a:pPr marL="0" indent="0">
              <a:buNone/>
            </a:pPr>
            <a:r>
              <a:rPr lang="en-US" dirty="0" smtClean="0"/>
              <a:t>IRRC Brief on understanding “scientific” evidence-based literacy programs. . </a:t>
            </a:r>
            <a:r>
              <a:rPr lang="en-US" dirty="0"/>
              <a:t>. . </a:t>
            </a:r>
            <a:r>
              <a:rPr lang="en-US" sz="1800" dirty="0">
                <a:hlinkClick r:id="rId2"/>
              </a:rPr>
              <a:t>https://</a:t>
            </a:r>
            <a:r>
              <a:rPr lang="en-US" sz="1800" dirty="0" smtClean="0">
                <a:hlinkClick r:id="rId2"/>
              </a:rPr>
              <a:t>iowareadingresearch.org/blog/what-makes-literacy-practice-evidence-based</a:t>
            </a:r>
            <a:r>
              <a:rPr lang="en-US" sz="1800" dirty="0" smtClean="0"/>
              <a:t> </a:t>
            </a:r>
          </a:p>
          <a:p>
            <a:r>
              <a:rPr lang="en-US" sz="2400" dirty="0" smtClean="0"/>
              <a:t>Experimental randomly assigned instructional strategies . . .show proven results. </a:t>
            </a:r>
          </a:p>
          <a:p>
            <a:r>
              <a:rPr lang="en-US" sz="2400" dirty="0" smtClean="0"/>
              <a:t>Correlational studies are better than no evidence, but don’t meet the higher standard of scientifically based.  </a:t>
            </a:r>
          </a:p>
          <a:p>
            <a:r>
              <a:rPr lang="en-US" sz="2400" dirty="0" smtClean="0"/>
              <a:t>Hard-pressed to find any scientifically based studies on the impacts of retention. </a:t>
            </a:r>
          </a:p>
          <a:p>
            <a:r>
              <a:rPr lang="en-US" sz="2400" dirty="0" smtClean="0"/>
              <a:t>L651 requires a higher level of evidence and decision-making at the local level than in the state policy recommendation.   Hmmmmmm . . .</a:t>
            </a:r>
          </a:p>
          <a:p>
            <a:pPr marL="0" indent="0">
              <a:buNone/>
            </a:pPr>
            <a:endParaRPr lang="en-US" sz="1800" dirty="0"/>
          </a:p>
        </p:txBody>
      </p:sp>
    </p:spTree>
    <p:extLst>
      <p:ext uri="{BB962C8B-B14F-4D97-AF65-F5344CB8AC3E}">
        <p14:creationId xmlns:p14="http://schemas.microsoft.com/office/powerpoint/2010/main" val="1079386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Arguments AGAINST Retention, Reading Rockets</a:t>
            </a:r>
            <a:br>
              <a:rPr lang="en-US" dirty="0" smtClean="0"/>
            </a:br>
            <a:r>
              <a:rPr lang="en-US" sz="2200" dirty="0"/>
              <a:t>Sara Briggs, 7/4/2014. </a:t>
            </a:r>
            <a:r>
              <a:rPr lang="en-US" sz="2200" dirty="0">
                <a:hlinkClick r:id="rId2"/>
              </a:rPr>
              <a:t>http://www.readingrockets.org/article/effects-mandatory-retention</a:t>
            </a:r>
            <a:r>
              <a:rPr lang="en-US" sz="2200" dirty="0"/>
              <a:t> </a:t>
            </a:r>
          </a:p>
        </p:txBody>
      </p:sp>
      <p:sp>
        <p:nvSpPr>
          <p:cNvPr id="3" name="Content Placeholder 2"/>
          <p:cNvSpPr>
            <a:spLocks noGrp="1"/>
          </p:cNvSpPr>
          <p:nvPr>
            <p:ph idx="1"/>
          </p:nvPr>
        </p:nvSpPr>
        <p:spPr>
          <a:xfrm>
            <a:off x="838200" y="1825624"/>
            <a:ext cx="10515600" cy="5032375"/>
          </a:xfrm>
        </p:spPr>
        <p:txBody>
          <a:bodyPr>
            <a:normAutofit fontScale="92500"/>
          </a:bodyPr>
          <a:lstStyle/>
          <a:p>
            <a:pPr lvl="0"/>
            <a:r>
              <a:rPr lang="en-US" dirty="0"/>
              <a:t>Holding students back lowers their self-esteem and makes them feel inferior, in effect perpetuating their failure. Read more about the Matthew Effect.</a:t>
            </a:r>
          </a:p>
          <a:p>
            <a:pPr lvl="0"/>
            <a:r>
              <a:rPr lang="en-US" dirty="0"/>
              <a:t>Retention impairs peer relationships, cutting off friendships made through the year and subjecting grade-repeating students to ridicule and bullying.</a:t>
            </a:r>
          </a:p>
          <a:p>
            <a:pPr lvl="0"/>
            <a:r>
              <a:rPr lang="en-US" dirty="0"/>
              <a:t>Students may view themselves as further alienated from school and academics rather than grateful for specialized help.</a:t>
            </a:r>
          </a:p>
          <a:p>
            <a:pPr lvl="0"/>
            <a:r>
              <a:rPr lang="en-US" dirty="0"/>
              <a:t>Retained students are more likely to drop out of school.</a:t>
            </a:r>
          </a:p>
          <a:p>
            <a:pPr lvl="0"/>
            <a:r>
              <a:rPr lang="en-US" dirty="0"/>
              <a:t>Studies show temporary increased achievement compared to promoted peers but loss of achievement over time as grade repeaters fall farther and farther behind other low achievers who were promoted</a:t>
            </a:r>
            <a:r>
              <a:rPr lang="en-US" dirty="0" smtClean="0"/>
              <a:t>.</a:t>
            </a:r>
            <a:endParaRPr lang="en-US" dirty="0"/>
          </a:p>
        </p:txBody>
      </p:sp>
    </p:spTree>
    <p:extLst>
      <p:ext uri="{BB962C8B-B14F-4D97-AF65-F5344CB8AC3E}">
        <p14:creationId xmlns:p14="http://schemas.microsoft.com/office/powerpoint/2010/main" val="942487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Arguments AGAINST Retention, Reading Rockets</a:t>
            </a:r>
            <a:br>
              <a:rPr lang="en-US" dirty="0" smtClean="0"/>
            </a:br>
            <a:r>
              <a:rPr lang="en-US" sz="2200" dirty="0"/>
              <a:t>Sara Briggs, 7/4/2014. </a:t>
            </a:r>
            <a:r>
              <a:rPr lang="en-US" sz="2200" dirty="0">
                <a:hlinkClick r:id="rId2"/>
              </a:rPr>
              <a:t>http://www.readingrockets.org/article/effects-mandatory-retention</a:t>
            </a:r>
            <a:r>
              <a:rPr lang="en-US" sz="2200" dirty="0"/>
              <a:t> </a:t>
            </a:r>
          </a:p>
        </p:txBody>
      </p:sp>
      <p:sp>
        <p:nvSpPr>
          <p:cNvPr id="3" name="Content Placeholder 2"/>
          <p:cNvSpPr>
            <a:spLocks noGrp="1"/>
          </p:cNvSpPr>
          <p:nvPr>
            <p:ph idx="1"/>
          </p:nvPr>
        </p:nvSpPr>
        <p:spPr>
          <a:xfrm>
            <a:off x="838200" y="1825624"/>
            <a:ext cx="10515600" cy="5032375"/>
          </a:xfrm>
        </p:spPr>
        <p:txBody>
          <a:bodyPr>
            <a:normAutofit lnSpcReduction="10000"/>
          </a:bodyPr>
          <a:lstStyle/>
          <a:p>
            <a:pPr lvl="0"/>
            <a:r>
              <a:rPr lang="en-US" dirty="0" smtClean="0"/>
              <a:t>Retained </a:t>
            </a:r>
            <a:r>
              <a:rPr lang="en-US" dirty="0"/>
              <a:t>students make for larger class sizes, which are more difficult for teachers to manage.</a:t>
            </a:r>
          </a:p>
          <a:p>
            <a:pPr lvl="0"/>
            <a:r>
              <a:rPr lang="en-US" dirty="0"/>
              <a:t>The direct cost of retaining students in America exceeds $12 billion annually.</a:t>
            </a:r>
          </a:p>
          <a:p>
            <a:pPr lvl="0"/>
            <a:r>
              <a:rPr lang="en-US" dirty="0"/>
              <a:t>Research shows increased rates of dangerous behaviors such as drinking, drug abuse, crime, teenage pregnancy, depression, and suicide among retained students compared to similarly performing promoted students.</a:t>
            </a:r>
          </a:p>
          <a:p>
            <a:pPr lvl="0"/>
            <a:r>
              <a:rPr lang="en-US" dirty="0"/>
              <a:t>The effects of having a greater number of grade-retained peers are detrimental to the standardized achievement outcomes of non-retained classmates, a phenomenon often referred to as "the spillover effect."</a:t>
            </a:r>
          </a:p>
          <a:p>
            <a:endParaRPr lang="en-US" dirty="0"/>
          </a:p>
        </p:txBody>
      </p:sp>
    </p:spTree>
    <p:extLst>
      <p:ext uri="{BB962C8B-B14F-4D97-AF65-F5344CB8AC3E}">
        <p14:creationId xmlns:p14="http://schemas.microsoft.com/office/powerpoint/2010/main" val="3975184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Brookings </a:t>
            </a:r>
            <a:br>
              <a:rPr lang="en-US" dirty="0" smtClean="0"/>
            </a:br>
            <a:r>
              <a:rPr lang="en-US" sz="2200" dirty="0" smtClean="0"/>
              <a:t>“</a:t>
            </a:r>
            <a:r>
              <a:rPr lang="en-US" sz="2200" dirty="0"/>
              <a:t>The wisdom of mandatory grade retention,” </a:t>
            </a:r>
            <a:r>
              <a:rPr lang="en-US" sz="2200" dirty="0" smtClean="0"/>
              <a:t>Brookings</a:t>
            </a:r>
            <a:r>
              <a:rPr lang="en-US" sz="2200" dirty="0"/>
              <a:t>, </a:t>
            </a:r>
            <a:r>
              <a:rPr lang="en-US" sz="2200" u="sng" dirty="0">
                <a:hlinkClick r:id="rId2"/>
              </a:rPr>
              <a:t>https://www.brookings.edu/research/the-wisdom-of-mandatory-grade-retention/</a:t>
            </a:r>
            <a:r>
              <a:rPr lang="en-US" sz="2200" dirty="0"/>
              <a:t> 9/29/2016</a:t>
            </a:r>
            <a:br>
              <a:rPr lang="en-US" sz="2200" dirty="0"/>
            </a:br>
            <a:endParaRPr lang="en-US" sz="2200" dirty="0"/>
          </a:p>
        </p:txBody>
      </p:sp>
      <p:sp>
        <p:nvSpPr>
          <p:cNvPr id="3" name="Content Placeholder 2"/>
          <p:cNvSpPr>
            <a:spLocks noGrp="1"/>
          </p:cNvSpPr>
          <p:nvPr>
            <p:ph idx="1"/>
          </p:nvPr>
        </p:nvSpPr>
        <p:spPr>
          <a:xfrm>
            <a:off x="838200" y="1690688"/>
            <a:ext cx="10515600" cy="4675541"/>
          </a:xfrm>
        </p:spPr>
        <p:txBody>
          <a:bodyPr>
            <a:normAutofit lnSpcReduction="10000"/>
          </a:bodyPr>
          <a:lstStyle/>
          <a:p>
            <a:r>
              <a:rPr lang="en-US" dirty="0" smtClean="0"/>
              <a:t>Retention is </a:t>
            </a:r>
            <a:r>
              <a:rPr lang="en-US" dirty="0"/>
              <a:t>not nearly as harmful as prior research suggests, </a:t>
            </a:r>
            <a:r>
              <a:rPr lang="en-US" dirty="0" smtClean="0"/>
              <a:t>but there doesn’t seem to be significant </a:t>
            </a:r>
            <a:r>
              <a:rPr lang="en-US" dirty="0"/>
              <a:t>and lasting benefits. </a:t>
            </a:r>
            <a:endParaRPr lang="en-US" dirty="0" smtClean="0"/>
          </a:p>
          <a:p>
            <a:r>
              <a:rPr lang="en-US" dirty="0" smtClean="0"/>
              <a:t>Several </a:t>
            </a:r>
            <a:r>
              <a:rPr lang="en-US" dirty="0"/>
              <a:t>studies find that retention is associated with short-term improvements in standardized test scores, but these seem to fade within several years. </a:t>
            </a:r>
            <a:endParaRPr lang="en-US" dirty="0" smtClean="0"/>
          </a:p>
          <a:p>
            <a:r>
              <a:rPr lang="en-US" dirty="0" smtClean="0"/>
              <a:t>None of </a:t>
            </a:r>
            <a:r>
              <a:rPr lang="en-US" dirty="0"/>
              <a:t>these “new generation” studies indicate any positive effects on high school completion. (To be fair, they do not find that retention reduces the likelihood of graduation, either</a:t>
            </a:r>
            <a:r>
              <a:rPr lang="en-US" dirty="0" smtClean="0"/>
              <a:t>.)</a:t>
            </a:r>
          </a:p>
          <a:p>
            <a:r>
              <a:rPr lang="en-US" dirty="0"/>
              <a:t>It is possible that the </a:t>
            </a:r>
            <a:r>
              <a:rPr lang="en-US" i="1" dirty="0"/>
              <a:t>threat </a:t>
            </a:r>
            <a:r>
              <a:rPr lang="en-US" dirty="0" smtClean="0">
                <a:effectLst/>
              </a:rPr>
              <a:t>of grade retention will have an independent effect on student performance by mobilizing school staff and families to more effectively and efficiently utilize early grade interventions.</a:t>
            </a:r>
            <a:endParaRPr lang="en-US" dirty="0"/>
          </a:p>
        </p:txBody>
      </p:sp>
    </p:spTree>
    <p:extLst>
      <p:ext uri="{BB962C8B-B14F-4D97-AF65-F5344CB8AC3E}">
        <p14:creationId xmlns:p14="http://schemas.microsoft.com/office/powerpoint/2010/main" val="2631356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Hechinger Report Oct. 2014 </a:t>
            </a:r>
            <a:br>
              <a:rPr lang="en-US"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838200" y="2107751"/>
            <a:ext cx="10515600" cy="3787086"/>
          </a:xfrm>
          <a:prstGeom prst="rect">
            <a:avLst/>
          </a:prstGeom>
        </p:spPr>
      </p:pic>
      <p:cxnSp>
        <p:nvCxnSpPr>
          <p:cNvPr id="5" name="Straight Arrow Connector 4"/>
          <p:cNvCxnSpPr/>
          <p:nvPr/>
        </p:nvCxnSpPr>
        <p:spPr>
          <a:xfrm>
            <a:off x="286021" y="4545998"/>
            <a:ext cx="552179" cy="463701"/>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353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Andrew targets state policy-makers: </a:t>
            </a:r>
            <a:endParaRPr lang="en-US" dirty="0"/>
          </a:p>
        </p:txBody>
      </p:sp>
      <p:sp>
        <p:nvSpPr>
          <p:cNvPr id="5" name="Content Placeholder 2"/>
          <p:cNvSpPr txBox="1">
            <a:spLocks/>
          </p:cNvSpPr>
          <p:nvPr/>
        </p:nvSpPr>
        <p:spPr>
          <a:xfrm>
            <a:off x="838200" y="1825624"/>
            <a:ext cx="10515600" cy="5032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 .her study is aimed at education policy officials who are deciding whether to have high-stakes tests that determine who moves on and who is held back.  “My study is an argument about how a very expensive policy, grade retention, may actually undermine our shared goals of ensuring every child gets a quality education,” she replied. “I would argue that my study is evidence that we might take funds used for an expensive and likely deleterious policy and use them for earlier, pre-school interventions and. . . Supplemental services. . . .to help get a student up to speed.”</a:t>
            </a:r>
          </a:p>
          <a:p>
            <a:endParaRPr lang="en-US" dirty="0"/>
          </a:p>
        </p:txBody>
      </p:sp>
    </p:spTree>
    <p:extLst>
      <p:ext uri="{BB962C8B-B14F-4D97-AF65-F5344CB8AC3E}">
        <p14:creationId xmlns:p14="http://schemas.microsoft.com/office/powerpoint/2010/main" val="1249757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 Example (Brookings again)</a:t>
            </a:r>
            <a:endParaRPr lang="en-US" dirty="0"/>
          </a:p>
        </p:txBody>
      </p:sp>
      <p:sp>
        <p:nvSpPr>
          <p:cNvPr id="3" name="Content Placeholder 2"/>
          <p:cNvSpPr>
            <a:spLocks noGrp="1"/>
          </p:cNvSpPr>
          <p:nvPr>
            <p:ph idx="1"/>
          </p:nvPr>
        </p:nvSpPr>
        <p:spPr/>
        <p:txBody>
          <a:bodyPr/>
          <a:lstStyle/>
          <a:p>
            <a:r>
              <a:rPr lang="en-US" dirty="0" smtClean="0"/>
              <a:t>While it’s true that the state saw impressive initial gains in 4</a:t>
            </a:r>
            <a:r>
              <a:rPr lang="en-US" baseline="30000" dirty="0" smtClean="0"/>
              <a:t>th</a:t>
            </a:r>
            <a:r>
              <a:rPr lang="en-US" dirty="0" smtClean="0"/>
              <a:t> grade reading scores after adopting the (retention) policy in 2002, a rigorous analysis found that by the time kids who repeated 3</a:t>
            </a:r>
            <a:r>
              <a:rPr lang="en-US" baseline="30000" dirty="0" smtClean="0"/>
              <a:t>rd</a:t>
            </a:r>
            <a:r>
              <a:rPr lang="en-US" dirty="0" smtClean="0"/>
              <a:t> grade reaching middle school, they were no better off than their peers who just missed being retains.  </a:t>
            </a:r>
          </a:p>
          <a:p>
            <a:r>
              <a:rPr lang="en-US" dirty="0" smtClean="0"/>
              <a:t>Florida invested nearly $100 million per year in tutoring, summer school, and teacher PD to support early reading at the same time it implemented mandatory retention.  It is unclear whether a retention policy alone would have similarly positive effects.</a:t>
            </a:r>
            <a:endParaRPr lang="en-US" dirty="0"/>
          </a:p>
        </p:txBody>
      </p:sp>
    </p:spTree>
    <p:extLst>
      <p:ext uri="{BB962C8B-B14F-4D97-AF65-F5344CB8AC3E}">
        <p14:creationId xmlns:p14="http://schemas.microsoft.com/office/powerpoint/2010/main" val="1641855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a thought:</a:t>
            </a:r>
            <a:endParaRPr lang="en-US" dirty="0"/>
          </a:p>
        </p:txBody>
      </p:sp>
      <p:sp>
        <p:nvSpPr>
          <p:cNvPr id="3" name="Content Placeholder 2"/>
          <p:cNvSpPr>
            <a:spLocks noGrp="1"/>
          </p:cNvSpPr>
          <p:nvPr>
            <p:ph idx="1"/>
          </p:nvPr>
        </p:nvSpPr>
        <p:spPr/>
        <p:txBody>
          <a:bodyPr/>
          <a:lstStyle/>
          <a:p>
            <a:r>
              <a:rPr lang="en-US" dirty="0" smtClean="0"/>
              <a:t>Studies comparing dropout/completion rates with 3</a:t>
            </a:r>
            <a:r>
              <a:rPr lang="en-US" baseline="30000" dirty="0" smtClean="0"/>
              <a:t>rd</a:t>
            </a:r>
            <a:r>
              <a:rPr lang="en-US" dirty="0" smtClean="0"/>
              <a:t>-grade retention in 2014 looked at students who weren’t reading at grade level years earlier at a minimum, at least 2005.  </a:t>
            </a:r>
          </a:p>
          <a:p>
            <a:r>
              <a:rPr lang="en-US" dirty="0" smtClean="0"/>
              <a:t>How many of your schools have improved literacy practice, both prior to and after third grade, since 2005?</a:t>
            </a:r>
          </a:p>
          <a:p>
            <a:r>
              <a:rPr lang="en-US" dirty="0" smtClean="0"/>
              <a:t>Those correlations may hold true, absent an effective action.  </a:t>
            </a:r>
          </a:p>
          <a:p>
            <a:pPr marL="457200" lvl="1" indent="0">
              <a:buNone/>
            </a:pPr>
            <a:r>
              <a:rPr lang="en-US" dirty="0" smtClean="0"/>
              <a:t>  e.g.., Mr. Parish, Meredith Middle School, DMPS  (Second Chance Reading, which showed 1 year of reading improvement for 4 months of instruction)</a:t>
            </a:r>
            <a:endParaRPr lang="en-US" dirty="0"/>
          </a:p>
        </p:txBody>
      </p:sp>
    </p:spTree>
    <p:extLst>
      <p:ext uri="{BB962C8B-B14F-4D97-AF65-F5344CB8AC3E}">
        <p14:creationId xmlns:p14="http://schemas.microsoft.com/office/powerpoint/2010/main" val="351507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085873" y="40581"/>
            <a:ext cx="9364546" cy="6663464"/>
          </a:xfrm>
          <a:prstGeom prst="rect">
            <a:avLst/>
          </a:prstGeom>
        </p:spPr>
      </p:pic>
    </p:spTree>
    <p:extLst>
      <p:ext uri="{BB962C8B-B14F-4D97-AF65-F5344CB8AC3E}">
        <p14:creationId xmlns:p14="http://schemas.microsoft.com/office/powerpoint/2010/main" val="968332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8636"/>
            <a:ext cx="10515600" cy="1325563"/>
          </a:xfrm>
        </p:spPr>
        <p:txBody>
          <a:bodyPr>
            <a:normAutofit/>
          </a:bodyPr>
          <a:lstStyle/>
          <a:p>
            <a:r>
              <a:rPr lang="en-US" dirty="0" smtClean="0"/>
              <a:t>What supports can districts and states implement to improve literacy? </a:t>
            </a:r>
            <a:endParaRPr lang="en-US" sz="2200" dirty="0"/>
          </a:p>
        </p:txBody>
      </p:sp>
      <p:sp>
        <p:nvSpPr>
          <p:cNvPr id="3" name="Content Placeholder 2"/>
          <p:cNvSpPr>
            <a:spLocks noGrp="1"/>
          </p:cNvSpPr>
          <p:nvPr>
            <p:ph idx="1"/>
          </p:nvPr>
        </p:nvSpPr>
        <p:spPr>
          <a:xfrm>
            <a:off x="838200" y="2412647"/>
            <a:ext cx="10515600" cy="4351338"/>
          </a:xfrm>
        </p:spPr>
        <p:txBody>
          <a:bodyPr>
            <a:normAutofit fontScale="92500" lnSpcReduction="10000"/>
          </a:bodyPr>
          <a:lstStyle/>
          <a:p>
            <a:pPr marL="514350" indent="-514350">
              <a:buFont typeface="+mj-lt"/>
              <a:buAutoNum type="arabicPeriod"/>
            </a:pPr>
            <a:r>
              <a:rPr lang="en-US" dirty="0" smtClean="0"/>
              <a:t>Effective instruction (using instructional strategies and models that have a high impact on student learning)</a:t>
            </a:r>
          </a:p>
          <a:p>
            <a:pPr marL="514350" indent="-514350">
              <a:buFont typeface="+mj-lt"/>
              <a:buAutoNum type="arabicPeriod"/>
            </a:pPr>
            <a:r>
              <a:rPr lang="en-US" dirty="0" smtClean="0"/>
              <a:t>Systems of early detection, monitoring and screening (along with PD about what to do differently – see #1)</a:t>
            </a:r>
          </a:p>
          <a:p>
            <a:pPr marL="514350" indent="-514350">
              <a:buFont typeface="+mj-lt"/>
              <a:buAutoNum type="arabicPeriod"/>
            </a:pPr>
            <a:r>
              <a:rPr lang="en-US" dirty="0" smtClean="0"/>
              <a:t>Effective preschool (about half the cost of retention, but lowers the likelihood of special education and dropout, so long term economic benefit and other offsetting savings.)</a:t>
            </a:r>
          </a:p>
          <a:p>
            <a:pPr marL="514350" indent="-514350">
              <a:buFont typeface="+mj-lt"/>
              <a:buAutoNum type="arabicPeriod"/>
            </a:pPr>
            <a:r>
              <a:rPr lang="en-US" dirty="0" smtClean="0"/>
              <a:t>Develop, encourage and support parent engagement in literacy</a:t>
            </a:r>
          </a:p>
          <a:p>
            <a:pPr marL="514350" indent="-514350">
              <a:buFont typeface="+mj-lt"/>
              <a:buAutoNum type="arabicPeriod"/>
            </a:pPr>
            <a:r>
              <a:rPr lang="en-US" dirty="0" smtClean="0"/>
              <a:t>Extended year effective programming (before and afterschool, summer school)</a:t>
            </a:r>
          </a:p>
          <a:p>
            <a:pPr marL="514350" indent="-514350">
              <a:buFont typeface="+mj-lt"/>
              <a:buAutoNum type="arabicPeriod"/>
            </a:pPr>
            <a:r>
              <a:rPr lang="en-US" dirty="0" smtClean="0"/>
              <a:t>Community support of struggling children and families</a:t>
            </a:r>
          </a:p>
        </p:txBody>
      </p:sp>
    </p:spTree>
    <p:extLst>
      <p:ext uri="{BB962C8B-B14F-4D97-AF65-F5344CB8AC3E}">
        <p14:creationId xmlns:p14="http://schemas.microsoft.com/office/powerpoint/2010/main" val="65897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Noteworthy: Iowa State Budget Trouble</a:t>
            </a:r>
            <a:endParaRPr lang="en-US" dirty="0"/>
          </a:p>
        </p:txBody>
      </p:sp>
      <p:sp>
        <p:nvSpPr>
          <p:cNvPr id="3" name="Content Placeholder 2"/>
          <p:cNvSpPr>
            <a:spLocks noGrp="1"/>
          </p:cNvSpPr>
          <p:nvPr>
            <p:ph idx="1"/>
          </p:nvPr>
        </p:nvSpPr>
        <p:spPr/>
        <p:txBody>
          <a:bodyPr/>
          <a:lstStyle/>
          <a:p>
            <a:r>
              <a:rPr lang="en-US" dirty="0" smtClean="0"/>
              <a:t>Agricultural sector struggling with $3+ corn </a:t>
            </a:r>
          </a:p>
          <a:p>
            <a:r>
              <a:rPr lang="en-US" dirty="0" smtClean="0"/>
              <a:t>Phased in tax credits and property tax relief both hit the state budget</a:t>
            </a:r>
          </a:p>
          <a:p>
            <a:r>
              <a:rPr lang="en-US" dirty="0" smtClean="0"/>
              <a:t>In the 2017 Session, revenues growth projections were lowered twice, forcing the Iowa leaders to initially cut $110 million and then borrow another $131 million from economic emergency funds.  </a:t>
            </a:r>
          </a:p>
          <a:p>
            <a:r>
              <a:rPr lang="en-US" dirty="0" smtClean="0"/>
              <a:t>There was no new money – so education community made the case that continued investment in early literacy ($7.2 million instead of $8 million, but significant nonetheless) was more important for students than paying for summer school and retention.</a:t>
            </a:r>
            <a:endParaRPr lang="en-US" dirty="0"/>
          </a:p>
        </p:txBody>
      </p:sp>
    </p:spTree>
    <p:extLst>
      <p:ext uri="{BB962C8B-B14F-4D97-AF65-F5344CB8AC3E}">
        <p14:creationId xmlns:p14="http://schemas.microsoft.com/office/powerpoint/2010/main" val="284336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Intersection of Core Values and Public </a:t>
            </a:r>
            <a:r>
              <a:rPr lang="en-US" b="1" dirty="0" smtClean="0"/>
              <a:t>Policy</a:t>
            </a:r>
            <a:endParaRPr lang="en-US" b="1" dirty="0"/>
          </a:p>
        </p:txBody>
      </p:sp>
      <p:pic>
        <p:nvPicPr>
          <p:cNvPr id="4" name="Content Placeholder 3" descr="... and Disability: Why Can’t We Slow the Traffic at This &lt;strong&gt;Intersection&lt;/strong&g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1000" y="2096294"/>
            <a:ext cx="3810000" cy="3810000"/>
          </a:xfrm>
        </p:spPr>
      </p:pic>
    </p:spTree>
    <p:extLst>
      <p:ext uri="{BB962C8B-B14F-4D97-AF65-F5344CB8AC3E}">
        <p14:creationId xmlns:p14="http://schemas.microsoft.com/office/powerpoint/2010/main" val="1494270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Values of Conservative Politics and Educational Policy</a:t>
            </a:r>
            <a:endParaRPr lang="en-US" dirty="0"/>
          </a:p>
        </p:txBody>
      </p:sp>
      <p:sp>
        <p:nvSpPr>
          <p:cNvPr id="3" name="Content Placeholder 2"/>
          <p:cNvSpPr>
            <a:spLocks noGrp="1"/>
          </p:cNvSpPr>
          <p:nvPr>
            <p:ph idx="1"/>
          </p:nvPr>
        </p:nvSpPr>
        <p:spPr>
          <a:xfrm>
            <a:off x="2210161" y="2150649"/>
            <a:ext cx="8498287" cy="4351338"/>
          </a:xfrm>
        </p:spPr>
        <p:txBody>
          <a:bodyPr/>
          <a:lstStyle/>
          <a:p>
            <a:pPr marL="0" indent="0">
              <a:buNone/>
            </a:pPr>
            <a:r>
              <a:rPr lang="en-US" dirty="0"/>
              <a:t>“Public leadership is more than the leadership skills of individuals who happen to be public officials.  Public leadership is how we make collective decisions that help create the good life for everyone and affirm the values of our democratic society</a:t>
            </a:r>
            <a:r>
              <a:rPr lang="en-US" dirty="0" smtClean="0"/>
              <a:t>.”</a:t>
            </a:r>
          </a:p>
          <a:p>
            <a:pPr marL="0" indent="0">
              <a:buNone/>
            </a:pPr>
            <a:endParaRPr lang="en-US" dirty="0"/>
          </a:p>
          <a:p>
            <a:pPr marL="0" indent="0">
              <a:buNone/>
            </a:pPr>
            <a:r>
              <a:rPr lang="en-US" dirty="0"/>
              <a:t>–Phillip Boyle, </a:t>
            </a:r>
            <a:r>
              <a:rPr lang="en-US" i="1" dirty="0"/>
              <a:t>Nations Cities Weekly,</a:t>
            </a:r>
            <a:r>
              <a:rPr lang="en-US" dirty="0"/>
              <a:t> Sept. 12, 2005 </a:t>
            </a:r>
          </a:p>
          <a:p>
            <a:pPr marL="0" indent="0">
              <a:buNone/>
            </a:pPr>
            <a:endParaRPr lang="en-US" dirty="0"/>
          </a:p>
        </p:txBody>
      </p:sp>
    </p:spTree>
    <p:extLst>
      <p:ext uri="{BB962C8B-B14F-4D97-AF65-F5344CB8AC3E}">
        <p14:creationId xmlns:p14="http://schemas.microsoft.com/office/powerpoint/2010/main" val="2564450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“good life”? (Core Values Inherent in our Democracy)</a:t>
            </a:r>
            <a:endParaRPr lang="en-US" dirty="0"/>
          </a:p>
        </p:txBody>
      </p:sp>
      <p:sp>
        <p:nvSpPr>
          <p:cNvPr id="3" name="Content Placeholder 2"/>
          <p:cNvSpPr>
            <a:spLocks noGrp="1"/>
          </p:cNvSpPr>
          <p:nvPr>
            <p:ph idx="1"/>
          </p:nvPr>
        </p:nvSpPr>
        <p:spPr/>
        <p:txBody>
          <a:bodyPr>
            <a:normAutofit/>
          </a:bodyPr>
          <a:lstStyle/>
          <a:p>
            <a:r>
              <a:rPr lang="en-US" dirty="0" smtClean="0"/>
              <a:t>____________________________________</a:t>
            </a:r>
          </a:p>
          <a:p>
            <a:endParaRPr lang="en-US" dirty="0"/>
          </a:p>
          <a:p>
            <a:r>
              <a:rPr lang="en-US" dirty="0" smtClean="0"/>
              <a:t>____________________________________</a:t>
            </a:r>
          </a:p>
          <a:p>
            <a:endParaRPr lang="en-US" dirty="0"/>
          </a:p>
          <a:p>
            <a:r>
              <a:rPr lang="en-US" dirty="0" smtClean="0"/>
              <a:t>____________________________________</a:t>
            </a:r>
          </a:p>
          <a:p>
            <a:endParaRPr lang="en-US" dirty="0"/>
          </a:p>
          <a:p>
            <a:r>
              <a:rPr lang="en-US" dirty="0" smtClean="0"/>
              <a:t>____________________________________</a:t>
            </a:r>
            <a:endParaRPr lang="en-US" dirty="0"/>
          </a:p>
        </p:txBody>
      </p:sp>
    </p:spTree>
    <p:extLst>
      <p:ext uri="{BB962C8B-B14F-4D97-AF65-F5344CB8AC3E}">
        <p14:creationId xmlns:p14="http://schemas.microsoft.com/office/powerpoint/2010/main" val="262752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0038"/>
            <a:ext cx="10515600" cy="1170650"/>
          </a:xfrm>
        </p:spPr>
        <p:txBody>
          <a:bodyPr>
            <a:normAutofit fontScale="90000"/>
          </a:bodyPr>
          <a:lstStyle/>
          <a:p>
            <a:r>
              <a:rPr lang="en-US" dirty="0"/>
              <a:t>“Public decisions involve choices and public choices always involve values.”</a:t>
            </a:r>
            <a:r>
              <a:rPr lang="en-US" sz="4000" dirty="0"/>
              <a:t/>
            </a:r>
            <a:br>
              <a:rPr lang="en-US" sz="4000" dirty="0"/>
            </a:br>
            <a:endParaRPr lang="en-US" dirty="0"/>
          </a:p>
        </p:txBody>
      </p:sp>
      <p:sp>
        <p:nvSpPr>
          <p:cNvPr id="3" name="Content Placeholder 2"/>
          <p:cNvSpPr>
            <a:spLocks noGrp="1"/>
          </p:cNvSpPr>
          <p:nvPr>
            <p:ph idx="1"/>
          </p:nvPr>
        </p:nvSpPr>
        <p:spPr>
          <a:xfrm>
            <a:off x="838200" y="2023813"/>
            <a:ext cx="10515600" cy="4153149"/>
          </a:xfrm>
        </p:spPr>
        <p:txBody>
          <a:bodyPr/>
          <a:lstStyle/>
          <a:p>
            <a:pPr lvl="1"/>
            <a:r>
              <a:rPr lang="en-US" sz="2800" b="1" dirty="0" smtClean="0"/>
              <a:t>Liberty</a:t>
            </a:r>
            <a:r>
              <a:rPr lang="en-US" sz="2800" b="1" dirty="0"/>
              <a:t>: </a:t>
            </a:r>
            <a:r>
              <a:rPr lang="en-US" sz="2800" dirty="0"/>
              <a:t>freedom, autonomy, choice, opportunity, individuality, privacy;  </a:t>
            </a:r>
            <a:endParaRPr lang="en-US" dirty="0"/>
          </a:p>
          <a:p>
            <a:pPr lvl="1"/>
            <a:r>
              <a:rPr lang="en-US" sz="2800" b="1" dirty="0"/>
              <a:t>Community</a:t>
            </a:r>
            <a:r>
              <a:rPr lang="en-US" sz="2800" dirty="0"/>
              <a:t>: safety, security, belonging, social order, quality of life;</a:t>
            </a:r>
            <a:endParaRPr lang="en-US" dirty="0"/>
          </a:p>
          <a:p>
            <a:pPr lvl="1"/>
            <a:r>
              <a:rPr lang="en-US" sz="2800" b="1" dirty="0"/>
              <a:t>Equality: </a:t>
            </a:r>
            <a:r>
              <a:rPr lang="en-US" sz="2800" dirty="0"/>
              <a:t>fairness, justice, tolerance, diversity, equal treatment, equal opportunity; and</a:t>
            </a:r>
            <a:endParaRPr lang="en-US" dirty="0"/>
          </a:p>
          <a:p>
            <a:pPr lvl="1"/>
            <a:r>
              <a:rPr lang="en-US" sz="2800" b="1" dirty="0"/>
              <a:t>Prosperity</a:t>
            </a:r>
            <a:r>
              <a:rPr lang="en-US" sz="2800" dirty="0"/>
              <a:t>: productivity, efficiency, growth, markets.</a:t>
            </a:r>
            <a:endParaRPr lang="en-US" dirty="0"/>
          </a:p>
          <a:p>
            <a:pPr marL="1828800" lvl="4" indent="0">
              <a:buNone/>
            </a:pPr>
            <a:endParaRPr lang="en-US" sz="2000" dirty="0" smtClean="0"/>
          </a:p>
          <a:p>
            <a:pPr marL="1828800" lvl="4" indent="0">
              <a:buNone/>
            </a:pPr>
            <a:endParaRPr lang="en-US" sz="2000" dirty="0"/>
          </a:p>
          <a:p>
            <a:pPr marL="2743200" lvl="6" indent="0">
              <a:buNone/>
            </a:pPr>
            <a:r>
              <a:rPr lang="en-US" sz="2000" dirty="0" smtClean="0"/>
              <a:t>Boyle</a:t>
            </a:r>
            <a:r>
              <a:rPr lang="en-US" sz="2000" dirty="0"/>
              <a:t>, </a:t>
            </a:r>
            <a:r>
              <a:rPr lang="en-US" sz="2000" i="1" dirty="0"/>
              <a:t>Local School Board Governance</a:t>
            </a:r>
            <a:r>
              <a:rPr lang="en-US" sz="2000" dirty="0"/>
              <a:t>, Spring 2004</a:t>
            </a:r>
            <a:endParaRPr lang="en-US" dirty="0"/>
          </a:p>
          <a:p>
            <a:endParaRPr lang="en-US" dirty="0"/>
          </a:p>
        </p:txBody>
      </p:sp>
    </p:spTree>
    <p:extLst>
      <p:ext uri="{BB962C8B-B14F-4D97-AF65-F5344CB8AC3E}">
        <p14:creationId xmlns:p14="http://schemas.microsoft.com/office/powerpoint/2010/main" val="71668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975" y="174445"/>
            <a:ext cx="10515600" cy="1325563"/>
          </a:xfrm>
        </p:spPr>
        <p:txBody>
          <a:bodyPr>
            <a:normAutofit/>
          </a:bodyPr>
          <a:lstStyle/>
          <a:p>
            <a:r>
              <a:rPr lang="en-US" sz="2800" b="1" dirty="0" smtClean="0"/>
              <a:t>Tension – These Values Compete – More of one means less of another</a:t>
            </a:r>
            <a:endParaRPr lang="en-US" sz="2800" b="1" dirty="0"/>
          </a:p>
        </p:txBody>
      </p:sp>
      <p:sp>
        <p:nvSpPr>
          <p:cNvPr id="4" name="Quad Arrow 3"/>
          <p:cNvSpPr/>
          <p:nvPr/>
        </p:nvSpPr>
        <p:spPr>
          <a:xfrm>
            <a:off x="4012959" y="2643525"/>
            <a:ext cx="2565520" cy="2587189"/>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206859" y="3475587"/>
            <a:ext cx="2331503" cy="584775"/>
          </a:xfrm>
          <a:prstGeom prst="rect">
            <a:avLst/>
          </a:prstGeom>
          <a:noFill/>
        </p:spPr>
        <p:txBody>
          <a:bodyPr wrap="square" rtlCol="0">
            <a:spAutoFit/>
          </a:bodyPr>
          <a:lstStyle/>
          <a:p>
            <a:r>
              <a:rPr lang="en-US" sz="3200" dirty="0" smtClean="0"/>
              <a:t>Community</a:t>
            </a:r>
            <a:endParaRPr lang="en-US" sz="3200" dirty="0"/>
          </a:p>
        </p:txBody>
      </p:sp>
      <p:sp>
        <p:nvSpPr>
          <p:cNvPr id="7" name="TextBox 6"/>
          <p:cNvSpPr txBox="1"/>
          <p:nvPr/>
        </p:nvSpPr>
        <p:spPr>
          <a:xfrm>
            <a:off x="4576333" y="5598776"/>
            <a:ext cx="2331503" cy="584775"/>
          </a:xfrm>
          <a:prstGeom prst="rect">
            <a:avLst/>
          </a:prstGeom>
          <a:noFill/>
        </p:spPr>
        <p:txBody>
          <a:bodyPr wrap="square" rtlCol="0">
            <a:spAutoFit/>
          </a:bodyPr>
          <a:lstStyle/>
          <a:p>
            <a:r>
              <a:rPr lang="en-US" sz="3200" dirty="0" smtClean="0"/>
              <a:t>Equality</a:t>
            </a:r>
            <a:endParaRPr lang="en-US" sz="3200" dirty="0"/>
          </a:p>
        </p:txBody>
      </p:sp>
      <p:sp>
        <p:nvSpPr>
          <p:cNvPr id="8" name="TextBox 7"/>
          <p:cNvSpPr txBox="1"/>
          <p:nvPr/>
        </p:nvSpPr>
        <p:spPr>
          <a:xfrm>
            <a:off x="1529056" y="3620368"/>
            <a:ext cx="2331503" cy="584775"/>
          </a:xfrm>
          <a:prstGeom prst="rect">
            <a:avLst/>
          </a:prstGeom>
          <a:noFill/>
        </p:spPr>
        <p:txBody>
          <a:bodyPr wrap="square" rtlCol="0">
            <a:spAutoFit/>
          </a:bodyPr>
          <a:lstStyle/>
          <a:p>
            <a:r>
              <a:rPr lang="en-US" sz="3200" dirty="0" smtClean="0"/>
              <a:t>Prosperity</a:t>
            </a:r>
            <a:endParaRPr lang="en-US" sz="3200" dirty="0"/>
          </a:p>
        </p:txBody>
      </p:sp>
      <p:sp>
        <p:nvSpPr>
          <p:cNvPr id="9" name="TextBox 8"/>
          <p:cNvSpPr txBox="1"/>
          <p:nvPr/>
        </p:nvSpPr>
        <p:spPr>
          <a:xfrm>
            <a:off x="4576333" y="1914878"/>
            <a:ext cx="2331503" cy="584775"/>
          </a:xfrm>
          <a:prstGeom prst="rect">
            <a:avLst/>
          </a:prstGeom>
          <a:noFill/>
        </p:spPr>
        <p:txBody>
          <a:bodyPr wrap="square" rtlCol="0">
            <a:spAutoFit/>
          </a:bodyPr>
          <a:lstStyle/>
          <a:p>
            <a:r>
              <a:rPr lang="en-US" sz="3200" dirty="0" smtClean="0"/>
              <a:t>Liberty</a:t>
            </a:r>
            <a:endParaRPr lang="en-US" sz="3200" dirty="0"/>
          </a:p>
        </p:txBody>
      </p:sp>
    </p:spTree>
    <p:extLst>
      <p:ext uri="{BB962C8B-B14F-4D97-AF65-F5344CB8AC3E}">
        <p14:creationId xmlns:p14="http://schemas.microsoft.com/office/powerpoint/2010/main" val="956500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Values in the Retention Debate </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Prosperity:  </a:t>
            </a:r>
            <a:r>
              <a:rPr lang="en-US" dirty="0" smtClean="0"/>
              <a:t>School resources, taxes, stewardship of public investment, successful student is a contributing adult, unfunded mandates</a:t>
            </a:r>
          </a:p>
          <a:p>
            <a:r>
              <a:rPr lang="en-US" b="1" dirty="0" smtClean="0"/>
              <a:t>Liberty:</a:t>
            </a:r>
            <a:r>
              <a:rPr lang="en-US" dirty="0" smtClean="0"/>
              <a:t> local control (district, teacher and parent freedoms), compliance with state mandates is the opposite of district freedom, local educators and leaders know their students best</a:t>
            </a:r>
          </a:p>
          <a:p>
            <a:r>
              <a:rPr lang="en-US" b="1" dirty="0" smtClean="0"/>
              <a:t>Community</a:t>
            </a:r>
            <a:r>
              <a:rPr lang="en-US" dirty="0" smtClean="0"/>
              <a:t>: belonging and quality of life is harmed by retention, retention correlates to increased social ills/criminal activity, reading is essential skill of democracy, local educators care deeply about student success</a:t>
            </a:r>
          </a:p>
          <a:p>
            <a:r>
              <a:rPr lang="en-US" b="1" dirty="0" smtClean="0"/>
              <a:t>Equality:</a:t>
            </a:r>
            <a:r>
              <a:rPr lang="en-US" dirty="0" smtClean="0"/>
              <a:t> all students must learn to read to be successful, equal  treatment/equal opportunity (interventions must happen before and after 3</a:t>
            </a:r>
            <a:r>
              <a:rPr lang="en-US" baseline="30000" dirty="0" smtClean="0"/>
              <a:t>rd</a:t>
            </a:r>
            <a:r>
              <a:rPr lang="en-US" dirty="0" smtClean="0"/>
              <a:t> grade), also about investment ($ and support) for teachers and schools</a:t>
            </a:r>
            <a:endParaRPr lang="en-US" dirty="0"/>
          </a:p>
        </p:txBody>
      </p:sp>
    </p:spTree>
    <p:extLst>
      <p:ext uri="{BB962C8B-B14F-4D97-AF65-F5344CB8AC3E}">
        <p14:creationId xmlns:p14="http://schemas.microsoft.com/office/powerpoint/2010/main" val="3036806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Values:  CLEP</a:t>
            </a:r>
            <a:endParaRPr lang="en-US" dirty="0"/>
          </a:p>
        </p:txBody>
      </p:sp>
      <p:sp>
        <p:nvSpPr>
          <p:cNvPr id="3" name="Content Placeholder 2"/>
          <p:cNvSpPr>
            <a:spLocks noGrp="1"/>
          </p:cNvSpPr>
          <p:nvPr>
            <p:ph idx="1"/>
          </p:nvPr>
        </p:nvSpPr>
        <p:spPr/>
        <p:txBody>
          <a:bodyPr>
            <a:normAutofit/>
          </a:bodyPr>
          <a:lstStyle/>
          <a:p>
            <a:r>
              <a:rPr lang="en-US" sz="4000" dirty="0" smtClean="0"/>
              <a:t>C______________________</a:t>
            </a:r>
          </a:p>
          <a:p>
            <a:r>
              <a:rPr lang="en-US" sz="4000" dirty="0" smtClean="0"/>
              <a:t>L______________________</a:t>
            </a:r>
          </a:p>
          <a:p>
            <a:r>
              <a:rPr lang="en-US" sz="4000" dirty="0" smtClean="0"/>
              <a:t>E______________________</a:t>
            </a:r>
          </a:p>
          <a:p>
            <a:r>
              <a:rPr lang="en-US" sz="4000" dirty="0" smtClean="0"/>
              <a:t>P______________________</a:t>
            </a:r>
            <a:endParaRPr lang="en-US" sz="4000" dirty="0"/>
          </a:p>
        </p:txBody>
      </p:sp>
    </p:spTree>
    <p:extLst>
      <p:ext uri="{BB962C8B-B14F-4D97-AF65-F5344CB8AC3E}">
        <p14:creationId xmlns:p14="http://schemas.microsoft.com/office/powerpoint/2010/main" val="2497644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what did we do in Iowa to Repeal </a:t>
            </a:r>
            <a:br>
              <a:rPr lang="en-US" dirty="0" smtClean="0"/>
            </a:br>
            <a:r>
              <a:rPr lang="en-US" dirty="0" smtClean="0"/>
              <a:t>3</a:t>
            </a:r>
            <a:r>
              <a:rPr lang="en-US" baseline="30000" dirty="0" smtClean="0"/>
              <a:t>rd</a:t>
            </a:r>
            <a:r>
              <a:rPr lang="en-US" dirty="0" smtClean="0"/>
              <a:t> Grade Retention Mandate?  Appealed to core values: </a:t>
            </a:r>
            <a:endParaRPr lang="en-US" dirty="0"/>
          </a:p>
        </p:txBody>
      </p:sp>
      <p:sp>
        <p:nvSpPr>
          <p:cNvPr id="3" name="Content Placeholder 2"/>
          <p:cNvSpPr>
            <a:spLocks noGrp="1"/>
          </p:cNvSpPr>
          <p:nvPr>
            <p:ph idx="1"/>
          </p:nvPr>
        </p:nvSpPr>
        <p:spPr>
          <a:xfrm>
            <a:off x="491508" y="2237322"/>
            <a:ext cx="10515600" cy="4351338"/>
          </a:xfrm>
        </p:spPr>
        <p:txBody>
          <a:bodyPr>
            <a:normAutofit lnSpcReduction="10000"/>
          </a:bodyPr>
          <a:lstStyle/>
          <a:p>
            <a:pPr lvl="1">
              <a:lnSpc>
                <a:spcPct val="200000"/>
              </a:lnSpc>
            </a:pPr>
            <a:r>
              <a:rPr lang="en-US" dirty="0" smtClean="0"/>
              <a:t>Summer School and Retention are unfunded mandates</a:t>
            </a:r>
          </a:p>
          <a:p>
            <a:pPr lvl="1">
              <a:lnSpc>
                <a:spcPct val="200000"/>
              </a:lnSpc>
            </a:pPr>
            <a:r>
              <a:rPr lang="en-US" dirty="0" smtClean="0"/>
              <a:t>ESSA allows parents to opt out of testing  </a:t>
            </a:r>
          </a:p>
          <a:p>
            <a:pPr marL="457200" lvl="1" indent="0">
              <a:lnSpc>
                <a:spcPct val="200000"/>
              </a:lnSpc>
              <a:buNone/>
            </a:pPr>
            <a:endParaRPr lang="en-US" dirty="0" smtClean="0"/>
          </a:p>
          <a:p>
            <a:pPr lvl="1">
              <a:lnSpc>
                <a:spcPct val="100000"/>
              </a:lnSpc>
            </a:pPr>
            <a:r>
              <a:rPr lang="en-US" dirty="0" smtClean="0"/>
              <a:t>Reading Research Center study showed lack of significant reading improvement in summer school with significant cost</a:t>
            </a:r>
          </a:p>
          <a:p>
            <a:pPr lvl="1">
              <a:lnSpc>
                <a:spcPct val="100000"/>
              </a:lnSpc>
            </a:pPr>
            <a:endParaRPr lang="en-US" dirty="0"/>
          </a:p>
          <a:p>
            <a:pPr lvl="1">
              <a:lnSpc>
                <a:spcPct val="100000"/>
              </a:lnSpc>
            </a:pPr>
            <a:r>
              <a:rPr lang="en-US" dirty="0" smtClean="0"/>
              <a:t>Tight state budget meant priority setting:  early literacy investment was more important for student success than summer school or retention </a:t>
            </a:r>
            <a:endParaRPr lang="en-US" dirty="0"/>
          </a:p>
        </p:txBody>
      </p:sp>
      <p:sp>
        <p:nvSpPr>
          <p:cNvPr id="4" name="Rectangle 3"/>
          <p:cNvSpPr/>
          <p:nvPr/>
        </p:nvSpPr>
        <p:spPr>
          <a:xfrm>
            <a:off x="8279793" y="2116427"/>
            <a:ext cx="1933543"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       L</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4"/>
          <p:cNvSpPr/>
          <p:nvPr/>
        </p:nvSpPr>
        <p:spPr>
          <a:xfrm>
            <a:off x="7908780" y="4245959"/>
            <a:ext cx="5196176" cy="923330"/>
          </a:xfrm>
          <a:prstGeom prst="rect">
            <a:avLst/>
          </a:prstGeom>
          <a:noFill/>
        </p:spPr>
        <p:txBody>
          <a:bodyPr wrap="squar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       P</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ectangle 5"/>
          <p:cNvSpPr/>
          <p:nvPr/>
        </p:nvSpPr>
        <p:spPr>
          <a:xfrm>
            <a:off x="9153258" y="5825744"/>
            <a:ext cx="2374247" cy="923330"/>
          </a:xfrm>
          <a:prstGeom prst="rect">
            <a:avLst/>
          </a:prstGeom>
          <a:noFill/>
        </p:spPr>
        <p:txBody>
          <a:bodyPr wrap="squar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       C</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Rectangle 6"/>
          <p:cNvSpPr/>
          <p:nvPr/>
        </p:nvSpPr>
        <p:spPr>
          <a:xfrm>
            <a:off x="6620728" y="2874319"/>
            <a:ext cx="1933543"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       L</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608493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ctr"/>
            <a:r>
              <a:rPr lang="en-US" sz="2400" b="1" dirty="0" smtClean="0"/>
              <a:t>Free and Reduced Lunch Percentage of Enrollment by School District 2001 </a:t>
            </a:r>
            <a:r>
              <a:rPr lang="en-US" sz="1800" dirty="0" smtClean="0"/>
              <a:t/>
            </a:r>
            <a:br>
              <a:rPr lang="en-US" sz="1800" dirty="0" smtClean="0"/>
            </a:br>
            <a:r>
              <a:rPr lang="en-US" sz="1800" dirty="0" smtClean="0"/>
              <a:t>(Darkest quintile is greater than 42% Eligibility)</a:t>
            </a:r>
            <a:endParaRPr lang="en-US" sz="1800" dirty="0"/>
          </a:p>
        </p:txBody>
      </p:sp>
      <p:pic>
        <p:nvPicPr>
          <p:cNvPr id="4" name="Content Placeholder 3"/>
          <p:cNvPicPr>
            <a:picLocks noGrp="1" noChangeAspect="1"/>
          </p:cNvPicPr>
          <p:nvPr>
            <p:ph idx="1"/>
          </p:nvPr>
        </p:nvPicPr>
        <p:blipFill>
          <a:blip r:embed="rId2"/>
          <a:stretch>
            <a:fillRect/>
          </a:stretch>
        </p:blipFill>
        <p:spPr>
          <a:xfrm>
            <a:off x="838200" y="1171243"/>
            <a:ext cx="9780276" cy="5242557"/>
          </a:xfrm>
          <a:prstGeom prst="rect">
            <a:avLst/>
          </a:prstGeom>
        </p:spPr>
      </p:pic>
    </p:spTree>
    <p:extLst>
      <p:ext uri="{BB962C8B-B14F-4D97-AF65-F5344CB8AC3E}">
        <p14:creationId xmlns:p14="http://schemas.microsoft.com/office/powerpoint/2010/main" val="8283052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Advocacy Steps and Messages</a:t>
            </a:r>
            <a:endParaRPr lang="en-US" dirty="0"/>
          </a:p>
        </p:txBody>
      </p:sp>
      <p:pic>
        <p:nvPicPr>
          <p:cNvPr id="4" name="Content Placeholder 3" descr="Afterschool Alliance :: Making the Case for STEM Afterschool"/>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8366" y="1948773"/>
            <a:ext cx="8381987" cy="2974253"/>
          </a:xfrm>
        </p:spPr>
      </p:pic>
      <p:sp>
        <p:nvSpPr>
          <p:cNvPr id="5" name="TextBox 4"/>
          <p:cNvSpPr txBox="1"/>
          <p:nvPr/>
        </p:nvSpPr>
        <p:spPr>
          <a:xfrm>
            <a:off x="8567736" y="6227454"/>
            <a:ext cx="3185233" cy="253916"/>
          </a:xfrm>
          <a:prstGeom prst="rect">
            <a:avLst/>
          </a:prstGeom>
          <a:noFill/>
        </p:spPr>
        <p:txBody>
          <a:bodyPr wrap="square" rtlCol="0">
            <a:spAutoFit/>
          </a:bodyPr>
          <a:lstStyle/>
          <a:p>
            <a:r>
              <a:rPr lang="en-US" sz="1050" dirty="0"/>
              <a:t>http://www.afterschoolalliance.org/STEM-toolkit.cfm</a:t>
            </a:r>
          </a:p>
        </p:txBody>
      </p:sp>
    </p:spTree>
    <p:extLst>
      <p:ext uri="{BB962C8B-B14F-4D97-AF65-F5344CB8AC3E}">
        <p14:creationId xmlns:p14="http://schemas.microsoft.com/office/powerpoint/2010/main" val="3002829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290388" cy="4351338"/>
          </a:xfrm>
        </p:spPr>
        <p:txBody>
          <a:bodyPr/>
          <a:lstStyle/>
          <a:p>
            <a:pPr marL="0" indent="0">
              <a:buNone/>
            </a:pPr>
            <a:r>
              <a:rPr lang="en-US" dirty="0"/>
              <a:t>“That so few people vote, that far fewer write letters or make phone calls to politicians </a:t>
            </a:r>
            <a:r>
              <a:rPr lang="en-US" dirty="0" smtClean="0"/>
              <a:t>and </a:t>
            </a:r>
            <a:r>
              <a:rPr lang="en-US" dirty="0"/>
              <a:t>almost none give money or time, gives disproportionate power to those who do</a:t>
            </a:r>
            <a:r>
              <a:rPr lang="en-US" dirty="0" smtClean="0"/>
              <a:t>.”</a:t>
            </a:r>
          </a:p>
          <a:p>
            <a:pPr marL="0" indent="0">
              <a:buNone/>
            </a:pPr>
            <a:endParaRPr lang="en-US" dirty="0"/>
          </a:p>
          <a:p>
            <a:pPr marL="0" indent="0">
              <a:buNone/>
            </a:pPr>
            <a:r>
              <a:rPr lang="en-US" dirty="0" smtClean="0"/>
              <a:t>Joel Blackwell, The Grassroots Guy</a:t>
            </a:r>
            <a:endParaRPr lang="en-US" dirty="0"/>
          </a:p>
          <a:p>
            <a:endParaRPr lang="en-US" dirty="0"/>
          </a:p>
        </p:txBody>
      </p:sp>
      <p:pic>
        <p:nvPicPr>
          <p:cNvPr id="4" name="Picture 3"/>
          <p:cNvPicPr>
            <a:picLocks noChangeAspect="1"/>
          </p:cNvPicPr>
          <p:nvPr/>
        </p:nvPicPr>
        <p:blipFill>
          <a:blip r:embed="rId2"/>
          <a:stretch>
            <a:fillRect/>
          </a:stretch>
        </p:blipFill>
        <p:spPr>
          <a:xfrm>
            <a:off x="7290756" y="279918"/>
            <a:ext cx="4234493" cy="6251672"/>
          </a:xfrm>
          <a:prstGeom prst="rect">
            <a:avLst/>
          </a:prstGeom>
        </p:spPr>
      </p:pic>
    </p:spTree>
    <p:extLst>
      <p:ext uri="{BB962C8B-B14F-4D97-AF65-F5344CB8AC3E}">
        <p14:creationId xmlns:p14="http://schemas.microsoft.com/office/powerpoint/2010/main" val="3164374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Legislators aren’t listening: </a:t>
            </a:r>
            <a:endParaRPr lang="en-US" dirty="0"/>
          </a:p>
        </p:txBody>
      </p:sp>
      <p:sp>
        <p:nvSpPr>
          <p:cNvPr id="3" name="Content Placeholder 2"/>
          <p:cNvSpPr>
            <a:spLocks noGrp="1"/>
          </p:cNvSpPr>
          <p:nvPr>
            <p:ph idx="1"/>
          </p:nvPr>
        </p:nvSpPr>
        <p:spPr/>
        <p:txBody>
          <a:bodyPr/>
          <a:lstStyle/>
          <a:p>
            <a:r>
              <a:rPr lang="en-US" dirty="0" smtClean="0"/>
              <a:t>Are they hearing consistent messages from the education groups?</a:t>
            </a:r>
          </a:p>
          <a:p>
            <a:r>
              <a:rPr lang="en-US" dirty="0" smtClean="0"/>
              <a:t>Is it you?  Are you appealing to their core values, listening and responding to them?</a:t>
            </a:r>
          </a:p>
          <a:p>
            <a:pPr lvl="1"/>
            <a:r>
              <a:rPr lang="en-US" dirty="0" smtClean="0"/>
              <a:t>Start and end with a thank you</a:t>
            </a:r>
          </a:p>
          <a:p>
            <a:pPr lvl="1"/>
            <a:r>
              <a:rPr lang="en-US" dirty="0" smtClean="0"/>
              <a:t>Keep it brief – one page, simple and clear – what do you want and why? </a:t>
            </a:r>
          </a:p>
          <a:p>
            <a:pPr lvl="1"/>
            <a:r>
              <a:rPr lang="en-US" dirty="0" smtClean="0"/>
              <a:t>Ask for commitment:  can we count on your support?</a:t>
            </a:r>
          </a:p>
          <a:p>
            <a:pPr lvl="1"/>
            <a:r>
              <a:rPr lang="en-US" dirty="0" smtClean="0"/>
              <a:t>Follow-up – again with thanks and ask again for commitment.</a:t>
            </a:r>
          </a:p>
          <a:p>
            <a:pPr lvl="1"/>
            <a:r>
              <a:rPr lang="en-US" dirty="0" smtClean="0"/>
              <a:t>Foster new relationships and strengthen existing ones</a:t>
            </a:r>
          </a:p>
          <a:p>
            <a:pPr lvl="1"/>
            <a:r>
              <a:rPr lang="en-US" dirty="0" smtClean="0"/>
              <a:t>You don’t need everyone – 8 Education Committee members, 49 Senators, Speaker, Governor.  Pick your battles and your champions.  </a:t>
            </a:r>
            <a:endParaRPr lang="en-US" dirty="0"/>
          </a:p>
        </p:txBody>
      </p:sp>
    </p:spTree>
    <p:extLst>
      <p:ext uri="{BB962C8B-B14F-4D97-AF65-F5344CB8AC3E}">
        <p14:creationId xmlns:p14="http://schemas.microsoft.com/office/powerpoint/2010/main" val="1729781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else could care?</a:t>
            </a:r>
            <a:endParaRPr lang="en-US" dirty="0"/>
          </a:p>
        </p:txBody>
      </p:sp>
      <p:sp>
        <p:nvSpPr>
          <p:cNvPr id="3" name="Content Placeholder 2"/>
          <p:cNvSpPr>
            <a:spLocks noGrp="1"/>
          </p:cNvSpPr>
          <p:nvPr>
            <p:ph idx="1"/>
          </p:nvPr>
        </p:nvSpPr>
        <p:spPr/>
        <p:txBody>
          <a:bodyPr/>
          <a:lstStyle/>
          <a:p>
            <a:r>
              <a:rPr lang="en-US" dirty="0" smtClean="0"/>
              <a:t>Who has provided financial support to a Senator? </a:t>
            </a:r>
          </a:p>
          <a:p>
            <a:pPr lvl="1"/>
            <a:r>
              <a:rPr lang="en-US" dirty="0">
                <a:hlinkClick r:id="rId2"/>
              </a:rPr>
              <a:t>http://</a:t>
            </a:r>
            <a:r>
              <a:rPr lang="en-US" dirty="0" smtClean="0">
                <a:hlinkClick r:id="rId2"/>
              </a:rPr>
              <a:t>www.dataomaha.com/campaign-finance</a:t>
            </a:r>
            <a:r>
              <a:rPr lang="en-US" dirty="0" smtClean="0"/>
              <a:t> </a:t>
            </a:r>
          </a:p>
          <a:p>
            <a:pPr lvl="1"/>
            <a:r>
              <a:rPr lang="en-US" dirty="0" smtClean="0"/>
              <a:t>Have you or someone you know personally supported a candidate? </a:t>
            </a:r>
          </a:p>
          <a:p>
            <a:r>
              <a:rPr lang="en-US" dirty="0" smtClean="0"/>
              <a:t>Organizations:  main street businesses, or other entities who care about quality of workforce, reducing dropout rates, etc. </a:t>
            </a:r>
          </a:p>
          <a:p>
            <a:r>
              <a:rPr lang="en-US" dirty="0" smtClean="0"/>
              <a:t>Parents, parents, parents, parents. . . . . </a:t>
            </a:r>
          </a:p>
          <a:p>
            <a:r>
              <a:rPr lang="en-US" dirty="0" smtClean="0"/>
              <a:t>Iowa Business Council was chief advocate for Universal PK in Iowa (saves taxpayer money in the long run)</a:t>
            </a:r>
          </a:p>
          <a:p>
            <a:r>
              <a:rPr lang="en-US" dirty="0" smtClean="0"/>
              <a:t>Media – need something to write about. </a:t>
            </a:r>
          </a:p>
          <a:p>
            <a:pPr lvl="1"/>
            <a:endParaRPr lang="en-US" dirty="0"/>
          </a:p>
        </p:txBody>
      </p:sp>
    </p:spTree>
    <p:extLst>
      <p:ext uri="{BB962C8B-B14F-4D97-AF65-F5344CB8AC3E}">
        <p14:creationId xmlns:p14="http://schemas.microsoft.com/office/powerpoint/2010/main" val="2596829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Lobby by Proxy:  show others are with you</a:t>
            </a:r>
            <a:endParaRPr lang="en-US" dirty="0"/>
          </a:p>
        </p:txBody>
      </p:sp>
      <p:sp>
        <p:nvSpPr>
          <p:cNvPr id="3" name="Content Placeholder 2"/>
          <p:cNvSpPr>
            <a:spLocks noGrp="1"/>
          </p:cNvSpPr>
          <p:nvPr>
            <p:ph idx="1"/>
          </p:nvPr>
        </p:nvSpPr>
        <p:spPr/>
        <p:txBody>
          <a:bodyPr/>
          <a:lstStyle/>
          <a:p>
            <a:r>
              <a:rPr lang="en-US" dirty="0" smtClean="0"/>
              <a:t>Educate others to whom the Senators listen</a:t>
            </a:r>
          </a:p>
          <a:p>
            <a:r>
              <a:rPr lang="en-US" dirty="0" smtClean="0"/>
              <a:t>Write or recruit others to write letters to the editor (stories and shared research findings.)</a:t>
            </a:r>
          </a:p>
          <a:p>
            <a:r>
              <a:rPr lang="en-US" dirty="0" smtClean="0"/>
              <a:t>Examples:  Sue Brugman, Clay Central Everly School Board (resolutions) and Grandma Shirley in Keota (pizza and letters)</a:t>
            </a:r>
          </a:p>
          <a:p>
            <a:r>
              <a:rPr lang="en-US" dirty="0" smtClean="0"/>
              <a:t>Tell successes of early interventions – teachers can inform parents and parents can write letters to the editor</a:t>
            </a:r>
            <a:endParaRPr lang="en-US" dirty="0"/>
          </a:p>
        </p:txBody>
      </p:sp>
    </p:spTree>
    <p:extLst>
      <p:ext uri="{BB962C8B-B14F-4D97-AF65-F5344CB8AC3E}">
        <p14:creationId xmlns:p14="http://schemas.microsoft.com/office/powerpoint/2010/main" val="512917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about Leadership:  Examples</a:t>
            </a:r>
            <a:endParaRPr lang="en-US" dirty="0"/>
          </a:p>
        </p:txBody>
      </p:sp>
      <p:sp>
        <p:nvSpPr>
          <p:cNvPr id="3" name="Content Placeholder 2"/>
          <p:cNvSpPr>
            <a:spLocks noGrp="1"/>
          </p:cNvSpPr>
          <p:nvPr>
            <p:ph idx="1"/>
          </p:nvPr>
        </p:nvSpPr>
        <p:spPr>
          <a:xfrm>
            <a:off x="1516776" y="1825625"/>
            <a:ext cx="9837023" cy="4351338"/>
          </a:xfrm>
        </p:spPr>
        <p:txBody>
          <a:bodyPr/>
          <a:lstStyle/>
          <a:p>
            <a:r>
              <a:rPr lang="en-US" dirty="0" smtClean="0"/>
              <a:t>Dr. Eric Witherspoon:  25% of his job was advocacy </a:t>
            </a:r>
          </a:p>
          <a:p>
            <a:r>
              <a:rPr lang="en-US" dirty="0" smtClean="0"/>
              <a:t>Dr. Tom Lane:  30 minutes at the beginning of every day</a:t>
            </a:r>
          </a:p>
          <a:p>
            <a:r>
              <a:rPr lang="en-US" dirty="0" smtClean="0"/>
              <a:t>Dr. Jane </a:t>
            </a:r>
            <a:r>
              <a:rPr lang="en-US" dirty="0" err="1" smtClean="0"/>
              <a:t>Lindaman</a:t>
            </a:r>
            <a:r>
              <a:rPr lang="en-US" dirty="0" smtClean="0"/>
              <a:t> and Nancy Turner:  Get legislators in your schools</a:t>
            </a:r>
          </a:p>
          <a:p>
            <a:r>
              <a:rPr lang="en-US" dirty="0" smtClean="0"/>
              <a:t>If everyone in this room could get 3 citizens to write a letter, it would be a groundswell of public opinion</a:t>
            </a:r>
          </a:p>
          <a:p>
            <a:r>
              <a:rPr lang="en-US" dirty="0" smtClean="0"/>
              <a:t>Tell stories and share the research, but tell stories</a:t>
            </a:r>
          </a:p>
        </p:txBody>
      </p:sp>
    </p:spTree>
    <p:extLst>
      <p:ext uri="{BB962C8B-B14F-4D97-AF65-F5344CB8AC3E}">
        <p14:creationId xmlns:p14="http://schemas.microsoft.com/office/powerpoint/2010/main" val="3818589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2722"/>
            <a:ext cx="10515600" cy="5755087"/>
          </a:xfrm>
        </p:spPr>
        <p:txBody>
          <a:bodyPr>
            <a:normAutofit/>
          </a:bodyPr>
          <a:lstStyle/>
          <a:p>
            <a:endParaRPr lang="en-US" dirty="0" smtClean="0"/>
          </a:p>
          <a:p>
            <a:pPr marL="0" indent="0">
              <a:buNone/>
            </a:pPr>
            <a:r>
              <a:rPr lang="en-US" sz="6000" dirty="0" smtClean="0"/>
              <a:t>It’s a funny thing.  The more I practice, the luckier I get.”                                                                                                 	</a:t>
            </a:r>
            <a:r>
              <a:rPr lang="en-US" sz="4800" dirty="0" smtClean="0"/>
              <a:t>Arnold Palmer</a:t>
            </a:r>
          </a:p>
        </p:txBody>
      </p:sp>
    </p:spTree>
    <p:extLst>
      <p:ext uri="{BB962C8B-B14F-4D97-AF65-F5344CB8AC3E}">
        <p14:creationId xmlns:p14="http://schemas.microsoft.com/office/powerpoint/2010/main" val="162545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2722"/>
            <a:ext cx="10515600" cy="5755087"/>
          </a:xfrm>
        </p:spPr>
        <p:txBody>
          <a:bodyPr>
            <a:normAutofit/>
          </a:bodyPr>
          <a:lstStyle/>
          <a:p>
            <a:endParaRPr lang="en-US" dirty="0" smtClean="0"/>
          </a:p>
          <a:p>
            <a:pPr marL="0" indent="0">
              <a:buNone/>
            </a:pPr>
            <a:r>
              <a:rPr lang="en-US" sz="4800" dirty="0" smtClean="0"/>
              <a:t>“Decisions are made </a:t>
            </a:r>
            <a:r>
              <a:rPr lang="en-US" sz="4800" dirty="0"/>
              <a:t>by those who show up.” </a:t>
            </a:r>
            <a:r>
              <a:rPr lang="en-US" sz="4800" dirty="0" smtClean="0"/>
              <a:t>                                          	</a:t>
            </a:r>
          </a:p>
          <a:p>
            <a:pPr marL="0" indent="0">
              <a:buNone/>
            </a:pPr>
            <a:r>
              <a:rPr lang="en-US" sz="4800" dirty="0"/>
              <a:t>	</a:t>
            </a:r>
            <a:r>
              <a:rPr lang="en-US" sz="4000" dirty="0" smtClean="0"/>
              <a:t>President </a:t>
            </a:r>
            <a:r>
              <a:rPr lang="en-US" sz="4000" dirty="0"/>
              <a:t>Jed Bartlett, </a:t>
            </a:r>
            <a:r>
              <a:rPr lang="en-US" sz="4000" i="1" dirty="0" smtClean="0"/>
              <a:t>The </a:t>
            </a:r>
            <a:r>
              <a:rPr lang="en-US" sz="4000" i="1" dirty="0"/>
              <a:t>West </a:t>
            </a:r>
            <a:r>
              <a:rPr lang="en-US" sz="4000" i="1" dirty="0" smtClean="0"/>
              <a:t>Wing </a:t>
            </a:r>
          </a:p>
          <a:p>
            <a:pPr marL="0" indent="0">
              <a:buNone/>
            </a:pPr>
            <a:r>
              <a:rPr lang="en-US" sz="4000" i="1" dirty="0"/>
              <a:t>	</a:t>
            </a:r>
            <a:r>
              <a:rPr lang="en-US" sz="4000" i="1" dirty="0" smtClean="0"/>
              <a:t>	(or Harry Truman)</a:t>
            </a:r>
            <a:endParaRPr lang="en-US" sz="4000" dirty="0"/>
          </a:p>
        </p:txBody>
      </p:sp>
    </p:spTree>
    <p:extLst>
      <p:ext uri="{BB962C8B-B14F-4D97-AF65-F5344CB8AC3E}">
        <p14:creationId xmlns:p14="http://schemas.microsoft.com/office/powerpoint/2010/main" val="695768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2722"/>
            <a:ext cx="10515600" cy="5755087"/>
          </a:xfrm>
        </p:spPr>
        <p:txBody>
          <a:bodyPr>
            <a:normAutofit/>
          </a:bodyPr>
          <a:lstStyle/>
          <a:p>
            <a:endParaRPr lang="en-US" dirty="0" smtClean="0"/>
          </a:p>
          <a:p>
            <a:pPr marL="0" indent="0">
              <a:buNone/>
            </a:pPr>
            <a:r>
              <a:rPr lang="en-US" sz="4400" dirty="0" smtClean="0"/>
              <a:t>Never doubt that a small group of thoughtful, committed citizens can change the world; indeed, it's the only thing that ever has.                                       	</a:t>
            </a:r>
          </a:p>
          <a:p>
            <a:pPr marL="0" indent="0">
              <a:buNone/>
            </a:pPr>
            <a:r>
              <a:rPr lang="en-US" sz="4400" dirty="0"/>
              <a:t>	</a:t>
            </a:r>
            <a:r>
              <a:rPr lang="en-US" sz="4400" dirty="0" smtClean="0"/>
              <a:t>	</a:t>
            </a:r>
            <a:r>
              <a:rPr lang="en-US" sz="3600" dirty="0" smtClean="0"/>
              <a:t>Margaret Mead</a:t>
            </a:r>
            <a:endParaRPr lang="en-US" sz="4400" dirty="0"/>
          </a:p>
        </p:txBody>
      </p:sp>
    </p:spTree>
    <p:extLst>
      <p:ext uri="{BB962C8B-B14F-4D97-AF65-F5344CB8AC3E}">
        <p14:creationId xmlns:p14="http://schemas.microsoft.com/office/powerpoint/2010/main" val="1497343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1489" y="1500189"/>
            <a:ext cx="19907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p:cNvSpPr>
            <a:spLocks noGrp="1"/>
          </p:cNvSpPr>
          <p:nvPr>
            <p:ph type="ctrTitle"/>
          </p:nvPr>
        </p:nvSpPr>
        <p:spPr>
          <a:xfrm>
            <a:off x="4191000" y="1603375"/>
            <a:ext cx="6280150" cy="749300"/>
          </a:xfrm>
        </p:spPr>
        <p:txBody>
          <a:bodyPr>
            <a:normAutofit fontScale="90000"/>
          </a:bodyPr>
          <a:lstStyle/>
          <a:p>
            <a:pPr eaLnBrk="1" hangingPunct="1">
              <a:defRPr/>
            </a:pPr>
            <a:r>
              <a:rPr lang="en-US" sz="4800" dirty="0"/>
              <a:t>Questions or Comments?</a:t>
            </a:r>
          </a:p>
        </p:txBody>
      </p:sp>
      <p:sp>
        <p:nvSpPr>
          <p:cNvPr id="901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AE6E88B-EB37-44DC-8DB8-89C793225C8B}" type="slidenum">
              <a:rPr lang="en-US" altLang="en-US" sz="1200">
                <a:solidFill>
                  <a:srgbClr val="000000"/>
                </a:solidFill>
                <a:latin typeface="Georgia" panose="02040502050405020303" pitchFamily="18" charset="0"/>
              </a:rPr>
              <a:pPr>
                <a:spcBef>
                  <a:spcPct val="0"/>
                </a:spcBef>
                <a:buFontTx/>
                <a:buNone/>
              </a:pPr>
              <a:t>59</a:t>
            </a:fld>
            <a:endParaRPr lang="en-US" altLang="en-US" sz="1200" dirty="0">
              <a:solidFill>
                <a:srgbClr val="000000"/>
              </a:solidFill>
              <a:latin typeface="Georgia" panose="02040502050405020303" pitchFamily="18" charset="0"/>
            </a:endParaRPr>
          </a:p>
        </p:txBody>
      </p:sp>
      <p:sp>
        <p:nvSpPr>
          <p:cNvPr id="90118" name="Subtitle 2"/>
          <p:cNvSpPr txBox="1">
            <a:spLocks/>
          </p:cNvSpPr>
          <p:nvPr/>
        </p:nvSpPr>
        <p:spPr bwMode="auto">
          <a:xfrm>
            <a:off x="3724275" y="4616450"/>
            <a:ext cx="46482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300"/>
              </a:spcBef>
              <a:buClr>
                <a:srgbClr val="A04DA3"/>
              </a:buClr>
              <a:buNone/>
            </a:pPr>
            <a:r>
              <a:rPr lang="en-US" altLang="en-US" sz="1800" dirty="0">
                <a:solidFill>
                  <a:schemeClr val="tx2"/>
                </a:solidFill>
                <a:latin typeface="Georgia" panose="02040502050405020303" pitchFamily="18" charset="0"/>
              </a:rPr>
              <a:t>Iowa School Finance Information Services</a:t>
            </a:r>
          </a:p>
          <a:p>
            <a:pPr algn="ctr">
              <a:spcBef>
                <a:spcPts val="300"/>
              </a:spcBef>
              <a:buClr>
                <a:srgbClr val="A04DA3"/>
              </a:buClr>
              <a:buNone/>
            </a:pPr>
            <a:r>
              <a:rPr lang="en-US" altLang="en-US" sz="1800" dirty="0">
                <a:solidFill>
                  <a:schemeClr val="tx2"/>
                </a:solidFill>
                <a:latin typeface="Georgia" panose="02040502050405020303" pitchFamily="18" charset="0"/>
              </a:rPr>
              <a:t>1201 63</a:t>
            </a:r>
            <a:r>
              <a:rPr lang="en-US" altLang="en-US" sz="1800" baseline="30000" dirty="0">
                <a:solidFill>
                  <a:schemeClr val="tx2"/>
                </a:solidFill>
                <a:latin typeface="Georgia" panose="02040502050405020303" pitchFamily="18" charset="0"/>
              </a:rPr>
              <a:t>rd</a:t>
            </a:r>
            <a:r>
              <a:rPr lang="en-US" altLang="en-US" sz="1800" dirty="0">
                <a:solidFill>
                  <a:schemeClr val="tx2"/>
                </a:solidFill>
                <a:latin typeface="Georgia" panose="02040502050405020303" pitchFamily="18" charset="0"/>
              </a:rPr>
              <a:t> Street</a:t>
            </a:r>
          </a:p>
          <a:p>
            <a:pPr algn="ctr">
              <a:spcBef>
                <a:spcPts val="300"/>
              </a:spcBef>
              <a:buClr>
                <a:srgbClr val="A04DA3"/>
              </a:buClr>
              <a:buNone/>
            </a:pPr>
            <a:r>
              <a:rPr lang="en-US" altLang="en-US" sz="1800" dirty="0">
                <a:solidFill>
                  <a:schemeClr val="tx2"/>
                </a:solidFill>
                <a:latin typeface="Georgia" panose="02040502050405020303" pitchFamily="18" charset="0"/>
              </a:rPr>
              <a:t>Des Moines, IA  50311</a:t>
            </a:r>
          </a:p>
          <a:p>
            <a:pPr algn="ctr">
              <a:spcBef>
                <a:spcPts val="300"/>
              </a:spcBef>
              <a:buClr>
                <a:srgbClr val="A04DA3"/>
              </a:buClr>
              <a:buNone/>
            </a:pPr>
            <a:r>
              <a:rPr lang="en-US" altLang="en-US" sz="1800" dirty="0">
                <a:solidFill>
                  <a:schemeClr val="tx2"/>
                </a:solidFill>
                <a:latin typeface="Georgia" panose="02040502050405020303" pitchFamily="18" charset="0"/>
              </a:rPr>
              <a:t>Office:  515-251-5970</a:t>
            </a:r>
          </a:p>
          <a:p>
            <a:pPr algn="ctr">
              <a:spcBef>
                <a:spcPts val="300"/>
              </a:spcBef>
              <a:buClr>
                <a:srgbClr val="A04DA3"/>
              </a:buClr>
              <a:buNone/>
            </a:pPr>
            <a:r>
              <a:rPr lang="en-US" altLang="en-US" sz="1800" dirty="0">
                <a:solidFill>
                  <a:schemeClr val="tx2"/>
                </a:solidFill>
                <a:latin typeface="Georgia" panose="02040502050405020303" pitchFamily="18" charset="0"/>
              </a:rPr>
              <a:t>www.isfis.net</a:t>
            </a:r>
          </a:p>
        </p:txBody>
      </p:sp>
      <p:sp>
        <p:nvSpPr>
          <p:cNvPr id="9" name="Subtitle 2"/>
          <p:cNvSpPr txBox="1">
            <a:spLocks/>
          </p:cNvSpPr>
          <p:nvPr/>
        </p:nvSpPr>
        <p:spPr>
          <a:xfrm>
            <a:off x="3244260" y="2973388"/>
            <a:ext cx="5714594" cy="1447800"/>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sz="2000" dirty="0">
                <a:solidFill>
                  <a:schemeClr val="tx2"/>
                </a:solidFill>
                <a:latin typeface="Georgia" pitchFamily="18" charset="0"/>
                <a:cs typeface="Arial" charset="0"/>
              </a:rPr>
              <a:t>MARGARET BUCKTON – ISFIS PARTNER</a:t>
            </a:r>
          </a:p>
          <a:p>
            <a:pPr>
              <a:defRPr/>
            </a:pPr>
            <a:r>
              <a:rPr lang="en-US" sz="2000" dirty="0">
                <a:solidFill>
                  <a:schemeClr val="tx2"/>
                </a:solidFill>
                <a:latin typeface="Georgia" pitchFamily="18" charset="0"/>
                <a:cs typeface="Arial" charset="0"/>
              </a:rPr>
              <a:t>CELL: 515-201-3755</a:t>
            </a:r>
          </a:p>
          <a:p>
            <a:pPr>
              <a:defRPr/>
            </a:pPr>
            <a:r>
              <a:rPr lang="en-US" sz="2000" dirty="0">
                <a:hlinkClick r:id="rId3"/>
              </a:rPr>
              <a:t>Margaret@iowaschoolfinance.com</a:t>
            </a:r>
            <a:r>
              <a:rPr lang="en-US" sz="2000" dirty="0"/>
              <a:t> </a:t>
            </a:r>
          </a:p>
          <a:p>
            <a:pPr marL="63500">
              <a:defRPr/>
            </a:pPr>
            <a:endParaRPr lang="en-US" sz="2000" dirty="0"/>
          </a:p>
        </p:txBody>
      </p:sp>
      <p:pic>
        <p:nvPicPr>
          <p:cNvPr id="90120"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4" y="17463"/>
            <a:ext cx="9132887"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631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2655" y="1171243"/>
            <a:ext cx="9871366" cy="5341355"/>
          </a:xfrm>
          <a:prstGeom prst="rect">
            <a:avLst/>
          </a:prstGeom>
        </p:spPr>
      </p:pic>
      <p:sp>
        <p:nvSpPr>
          <p:cNvPr id="2" name="Title 1"/>
          <p:cNvSpPr>
            <a:spLocks noGrp="1"/>
          </p:cNvSpPr>
          <p:nvPr>
            <p:ph type="title"/>
          </p:nvPr>
        </p:nvSpPr>
        <p:spPr/>
        <p:txBody>
          <a:bodyPr anchor="t">
            <a:normAutofit/>
          </a:bodyPr>
          <a:lstStyle/>
          <a:p>
            <a:pPr algn="ctr"/>
            <a:r>
              <a:rPr lang="en-US" sz="2400" b="1" dirty="0" smtClean="0"/>
              <a:t>Free and Reduced Lunch Percentage of Enrollment by School District 2006 </a:t>
            </a:r>
            <a:r>
              <a:rPr lang="en-US" sz="1800" dirty="0" smtClean="0"/>
              <a:t/>
            </a:r>
            <a:br>
              <a:rPr lang="en-US" sz="1800" dirty="0" smtClean="0"/>
            </a:br>
            <a:r>
              <a:rPr lang="en-US" sz="1800" dirty="0" smtClean="0"/>
              <a:t>(Darkest quintile is greater than 42% Eligibility)</a:t>
            </a:r>
            <a:endParaRPr lang="en-US" sz="1800" dirty="0"/>
          </a:p>
        </p:txBody>
      </p:sp>
    </p:spTree>
    <p:extLst>
      <p:ext uri="{BB962C8B-B14F-4D97-AF65-F5344CB8AC3E}">
        <p14:creationId xmlns:p14="http://schemas.microsoft.com/office/powerpoint/2010/main" val="4267433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6057" y="1085583"/>
            <a:ext cx="9852419" cy="5413876"/>
          </a:xfrm>
          <a:prstGeom prst="rect">
            <a:avLst/>
          </a:prstGeom>
        </p:spPr>
      </p:pic>
      <p:sp>
        <p:nvSpPr>
          <p:cNvPr id="2" name="Title 1"/>
          <p:cNvSpPr>
            <a:spLocks noGrp="1"/>
          </p:cNvSpPr>
          <p:nvPr>
            <p:ph type="title"/>
          </p:nvPr>
        </p:nvSpPr>
        <p:spPr/>
        <p:txBody>
          <a:bodyPr anchor="t">
            <a:normAutofit/>
          </a:bodyPr>
          <a:lstStyle/>
          <a:p>
            <a:pPr algn="ctr"/>
            <a:r>
              <a:rPr lang="en-US" sz="2400" b="1" dirty="0" smtClean="0"/>
              <a:t>Free and Reduced Lunch Percentage of Enrollment by School District 2010 </a:t>
            </a:r>
            <a:r>
              <a:rPr lang="en-US" sz="1800" dirty="0" smtClean="0"/>
              <a:t/>
            </a:r>
            <a:br>
              <a:rPr lang="en-US" sz="1800" dirty="0" smtClean="0"/>
            </a:br>
            <a:r>
              <a:rPr lang="en-US" sz="1800" dirty="0" smtClean="0"/>
              <a:t>(Darkest quintile is greater than 42% Eligibility)</a:t>
            </a:r>
            <a:endParaRPr lang="en-US" sz="1800" dirty="0"/>
          </a:p>
        </p:txBody>
      </p:sp>
    </p:spTree>
    <p:extLst>
      <p:ext uri="{BB962C8B-B14F-4D97-AF65-F5344CB8AC3E}">
        <p14:creationId xmlns:p14="http://schemas.microsoft.com/office/powerpoint/2010/main" val="2097372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7807" y="1136191"/>
            <a:ext cx="9852421" cy="5313548"/>
          </a:xfrm>
          <a:prstGeom prst="rect">
            <a:avLst/>
          </a:prstGeom>
        </p:spPr>
      </p:pic>
      <p:sp>
        <p:nvSpPr>
          <p:cNvPr id="2" name="Title 1"/>
          <p:cNvSpPr>
            <a:spLocks noGrp="1"/>
          </p:cNvSpPr>
          <p:nvPr>
            <p:ph type="title"/>
          </p:nvPr>
        </p:nvSpPr>
        <p:spPr/>
        <p:txBody>
          <a:bodyPr anchor="t">
            <a:normAutofit/>
          </a:bodyPr>
          <a:lstStyle/>
          <a:p>
            <a:pPr algn="ctr"/>
            <a:r>
              <a:rPr lang="en-US" sz="2400" b="1" dirty="0" smtClean="0"/>
              <a:t>Free and Reduced Lunch Percentage of Enrollment by School District 2016 </a:t>
            </a:r>
            <a:r>
              <a:rPr lang="en-US" sz="1800" dirty="0" smtClean="0"/>
              <a:t/>
            </a:r>
            <a:br>
              <a:rPr lang="en-US" sz="1800" dirty="0" smtClean="0"/>
            </a:br>
            <a:r>
              <a:rPr lang="en-US" sz="1800" dirty="0" smtClean="0"/>
              <a:t>(Darkest quintile is greater than 42% Eligibility)</a:t>
            </a:r>
            <a:endParaRPr lang="en-US" sz="1800" dirty="0"/>
          </a:p>
        </p:txBody>
      </p:sp>
    </p:spTree>
    <p:extLst>
      <p:ext uri="{BB962C8B-B14F-4D97-AF65-F5344CB8AC3E}">
        <p14:creationId xmlns:p14="http://schemas.microsoft.com/office/powerpoint/2010/main" val="3766657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7837" y="0"/>
            <a:ext cx="4545637" cy="2768103"/>
          </a:xfrm>
        </p:spPr>
        <p:txBody>
          <a:bodyPr>
            <a:normAutofit/>
          </a:bodyPr>
          <a:lstStyle/>
          <a:p>
            <a:r>
              <a:rPr lang="en-US" sz="3200" b="1" dirty="0" smtClean="0"/>
              <a:t>From 2001 to 2016, Iowa schools have experienced: </a:t>
            </a:r>
            <a:br>
              <a:rPr lang="en-US" sz="3200" b="1" dirty="0" smtClean="0"/>
            </a:br>
            <a:r>
              <a:rPr lang="en-US" sz="2400" dirty="0" smtClean="0"/>
              <a:t/>
            </a:r>
            <a:br>
              <a:rPr lang="en-US" sz="2400" dirty="0" smtClean="0"/>
            </a:br>
            <a:endParaRPr lang="en-US" sz="2400" dirty="0"/>
          </a:p>
        </p:txBody>
      </p:sp>
      <p:pic>
        <p:nvPicPr>
          <p:cNvPr id="4" name="Content Placeholder 3"/>
          <p:cNvPicPr>
            <a:picLocks noGrp="1" noChangeAspect="1"/>
          </p:cNvPicPr>
          <p:nvPr>
            <p:ph idx="1"/>
          </p:nvPr>
        </p:nvPicPr>
        <p:blipFill>
          <a:blip r:embed="rId2"/>
          <a:stretch>
            <a:fillRect/>
          </a:stretch>
        </p:blipFill>
        <p:spPr>
          <a:xfrm>
            <a:off x="1304723" y="330740"/>
            <a:ext cx="5516834" cy="2957209"/>
          </a:xfrm>
          <a:prstGeom prst="rect">
            <a:avLst/>
          </a:prstGeom>
        </p:spPr>
      </p:pic>
      <p:pic>
        <p:nvPicPr>
          <p:cNvPr id="5" name="Picture 4"/>
          <p:cNvPicPr>
            <a:picLocks noChangeAspect="1"/>
          </p:cNvPicPr>
          <p:nvPr/>
        </p:nvPicPr>
        <p:blipFill>
          <a:blip r:embed="rId3"/>
          <a:stretch>
            <a:fillRect/>
          </a:stretch>
        </p:blipFill>
        <p:spPr>
          <a:xfrm>
            <a:off x="1335852" y="3529195"/>
            <a:ext cx="5663649" cy="3054485"/>
          </a:xfrm>
          <a:prstGeom prst="rect">
            <a:avLst/>
          </a:prstGeom>
        </p:spPr>
      </p:pic>
      <p:sp>
        <p:nvSpPr>
          <p:cNvPr id="6" name="Content Placeholder 2"/>
          <p:cNvSpPr txBox="1">
            <a:spLocks/>
          </p:cNvSpPr>
          <p:nvPr/>
        </p:nvSpPr>
        <p:spPr>
          <a:xfrm>
            <a:off x="7228552" y="1825625"/>
            <a:ext cx="4125248"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Near doubling of </a:t>
            </a:r>
            <a:r>
              <a:rPr lang="en-US" dirty="0" smtClean="0"/>
              <a:t>percent of children </a:t>
            </a:r>
            <a:r>
              <a:rPr lang="en-US" dirty="0"/>
              <a:t>in </a:t>
            </a:r>
            <a:r>
              <a:rPr lang="en-US" dirty="0" smtClean="0"/>
              <a:t>poverty</a:t>
            </a:r>
          </a:p>
          <a:p>
            <a:r>
              <a:rPr lang="en-US" dirty="0" smtClean="0"/>
              <a:t>133</a:t>
            </a:r>
            <a:r>
              <a:rPr lang="en-US" dirty="0"/>
              <a:t>% increase in minority </a:t>
            </a:r>
            <a:r>
              <a:rPr lang="en-US" dirty="0" smtClean="0"/>
              <a:t>students</a:t>
            </a:r>
          </a:p>
          <a:p>
            <a:r>
              <a:rPr lang="en-US" dirty="0" smtClean="0"/>
              <a:t>149</a:t>
            </a:r>
            <a:r>
              <a:rPr lang="en-US" dirty="0"/>
              <a:t>% increase in English-language </a:t>
            </a:r>
            <a:r>
              <a:rPr lang="en-US" dirty="0" smtClean="0"/>
              <a:t>learners</a:t>
            </a:r>
          </a:p>
          <a:p>
            <a:r>
              <a:rPr lang="en-US" dirty="0" smtClean="0"/>
              <a:t>Des </a:t>
            </a:r>
            <a:r>
              <a:rPr lang="en-US" dirty="0"/>
              <a:t>Moines in </a:t>
            </a:r>
            <a:r>
              <a:rPr lang="en-US" dirty="0" smtClean="0"/>
              <a:t>2016 had 6,567 </a:t>
            </a:r>
            <a:r>
              <a:rPr lang="en-US" dirty="0"/>
              <a:t>LEP </a:t>
            </a:r>
            <a:r>
              <a:rPr lang="en-US" dirty="0" smtClean="0"/>
              <a:t>students, which would rank the LEP program in DMPS as the 15</a:t>
            </a:r>
            <a:r>
              <a:rPr lang="en-US" baseline="30000" dirty="0" smtClean="0"/>
              <a:t>th</a:t>
            </a:r>
            <a:r>
              <a:rPr lang="en-US" dirty="0" smtClean="0"/>
              <a:t> largest school district in the state.</a:t>
            </a:r>
          </a:p>
          <a:p>
            <a:endParaRPr lang="en-US" dirty="0"/>
          </a:p>
        </p:txBody>
      </p:sp>
    </p:spTree>
    <p:extLst>
      <p:ext uri="{BB962C8B-B14F-4D97-AF65-F5344CB8AC3E}">
        <p14:creationId xmlns:p14="http://schemas.microsoft.com/office/powerpoint/2010/main" val="651368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TotalTime>
  <Words>4045</Words>
  <Application>Microsoft Office PowerPoint</Application>
  <PresentationFormat>Widescreen</PresentationFormat>
  <Paragraphs>299</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Georgia</vt:lpstr>
      <vt:lpstr>Wingdings</vt:lpstr>
      <vt:lpstr>Office Theme</vt:lpstr>
      <vt:lpstr>Mandatory Retention: Iowa Rethinks an Unproven and Expensive State Policy</vt:lpstr>
      <vt:lpstr>Agenda Today</vt:lpstr>
      <vt:lpstr>Hello from Iowa</vt:lpstr>
      <vt:lpstr>PowerPoint Presentation</vt:lpstr>
      <vt:lpstr>Free and Reduced Lunch Percentage of Enrollment by School District 2001  (Darkest quintile is greater than 42% Eligibility)</vt:lpstr>
      <vt:lpstr>Free and Reduced Lunch Percentage of Enrollment by School District 2006  (Darkest quintile is greater than 42% Eligibility)</vt:lpstr>
      <vt:lpstr>Free and Reduced Lunch Percentage of Enrollment by School District 2010  (Darkest quintile is greater than 42% Eligibility)</vt:lpstr>
      <vt:lpstr>Free and Reduced Lunch Percentage of Enrollment by School District 2016  (Darkest quintile is greater than 42% Eligibility)</vt:lpstr>
      <vt:lpstr>From 2001 to 2016, Iowa schools have experienced:   </vt:lpstr>
      <vt:lpstr>Limited English Proficient:   </vt:lpstr>
      <vt:lpstr>Data Question for you:</vt:lpstr>
      <vt:lpstr>Iowa and USA NAEP 4th Grade Scale Scores</vt:lpstr>
      <vt:lpstr>Look again, with 0 minimum Axis:</vt:lpstr>
      <vt:lpstr>Iowa 4th Grade NAEP Trends</vt:lpstr>
      <vt:lpstr>Historically…</vt:lpstr>
      <vt:lpstr>PowerPoint Presentation</vt:lpstr>
      <vt:lpstr>Education Reform 2012      Iowa Style</vt:lpstr>
      <vt:lpstr>State Policy Rationale (ECS Reading/Literacy PK to Third Grade, Dec. 2014 quoting Annie E. Casey Double Jeopardy)</vt:lpstr>
      <vt:lpstr>PowerPoint Presentation</vt:lpstr>
      <vt:lpstr>Iowa Education Reform 2012 SF 2284</vt:lpstr>
      <vt:lpstr>Iowa Education Reform 2012 SF 2284</vt:lpstr>
      <vt:lpstr>What does Summer School/Summer Reading Camps look like?</vt:lpstr>
      <vt:lpstr>Exemptions from Mandatory Retention:</vt:lpstr>
      <vt:lpstr>Process for Exemption:</vt:lpstr>
      <vt:lpstr>Iowa has presumption of promotion unless. . .</vt:lpstr>
      <vt:lpstr>Delivery of Intensive Services:</vt:lpstr>
      <vt:lpstr>L651: After 3rd-Grade focus rather than up Front Investment</vt:lpstr>
      <vt:lpstr>     Cost          $ $ $ $ $ </vt:lpstr>
      <vt:lpstr>PowerPoint Presentation</vt:lpstr>
      <vt:lpstr>Iowa Reading Research Center Summer School Study Findings</vt:lpstr>
      <vt:lpstr>Iowa Reading Research Center Summer School Study Findings</vt:lpstr>
      <vt:lpstr>What Makes a Literacy Practice Evidence-Based? </vt:lpstr>
      <vt:lpstr>Arguments AGAINST Retention, Reading Rockets Sara Briggs, 7/4/2014. http://www.readingrockets.org/article/effects-mandatory-retention </vt:lpstr>
      <vt:lpstr>Arguments AGAINST Retention, Reading Rockets Sara Briggs, 7/4/2014. http://www.readingrockets.org/article/effects-mandatory-retention </vt:lpstr>
      <vt:lpstr>Brookings  “The wisdom of mandatory grade retention,” Brookings, https://www.brookings.edu/research/the-wisdom-of-mandatory-grade-retention/ 9/29/2016 </vt:lpstr>
      <vt:lpstr>Hechinger Report Oct. 2014  </vt:lpstr>
      <vt:lpstr>Andrew targets state policy-makers: </vt:lpstr>
      <vt:lpstr>Florida Example (Brookings again)</vt:lpstr>
      <vt:lpstr>Just a thought:</vt:lpstr>
      <vt:lpstr>What supports can districts and states implement to improve literacy? </vt:lpstr>
      <vt:lpstr>Noteworthy: Iowa State Budget Trouble</vt:lpstr>
      <vt:lpstr>Intersection of Core Values and Public Policy</vt:lpstr>
      <vt:lpstr>Core Values of Conservative Politics and Educational Policy</vt:lpstr>
      <vt:lpstr>What is the “good life”? (Core Values Inherent in our Democracy)</vt:lpstr>
      <vt:lpstr>“Public decisions involve choices and public choices always involve values.” </vt:lpstr>
      <vt:lpstr>Tension – These Values Compete – More of one means less of another</vt:lpstr>
      <vt:lpstr>Core Values in the Retention Debate </vt:lpstr>
      <vt:lpstr>Core Values:  CLEP</vt:lpstr>
      <vt:lpstr>So what did we do in Iowa to Repeal  3rd Grade Retention Mandate?  Appealed to core values: </vt:lpstr>
      <vt:lpstr>Advocacy Steps and Messages</vt:lpstr>
      <vt:lpstr>PowerPoint Presentation</vt:lpstr>
      <vt:lpstr>If Legislators aren’t listening: </vt:lpstr>
      <vt:lpstr>Who else could care?</vt:lpstr>
      <vt:lpstr>Lobby by Proxy:  show others are with you</vt:lpstr>
      <vt:lpstr>It’s about Leadership:  Examples</vt:lpstr>
      <vt:lpstr>PowerPoint Presentation</vt:lpstr>
      <vt:lpstr>PowerPoint Presentation</vt:lpstr>
      <vt:lpstr>PowerPoint Presentation</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Level Retention</dc:title>
  <dc:creator>Susie</dc:creator>
  <cp:lastModifiedBy>Margaret</cp:lastModifiedBy>
  <cp:revision>68</cp:revision>
  <dcterms:created xsi:type="dcterms:W3CDTF">2017-07-06T20:43:45Z</dcterms:created>
  <dcterms:modified xsi:type="dcterms:W3CDTF">2017-07-27T12:08:16Z</dcterms:modified>
</cp:coreProperties>
</file>