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87"/>
  </p:notesMasterIdLst>
  <p:handoutMasterIdLst>
    <p:handoutMasterId r:id="rId88"/>
  </p:handoutMasterIdLst>
  <p:sldIdLst>
    <p:sldId id="256" r:id="rId2"/>
    <p:sldId id="420" r:id="rId3"/>
    <p:sldId id="369" r:id="rId4"/>
    <p:sldId id="370" r:id="rId5"/>
    <p:sldId id="374" r:id="rId6"/>
    <p:sldId id="375" r:id="rId7"/>
    <p:sldId id="372" r:id="rId8"/>
    <p:sldId id="373" r:id="rId9"/>
    <p:sldId id="259" r:id="rId10"/>
    <p:sldId id="377" r:id="rId11"/>
    <p:sldId id="376" r:id="rId12"/>
    <p:sldId id="351" r:id="rId13"/>
    <p:sldId id="387" r:id="rId14"/>
    <p:sldId id="388" r:id="rId15"/>
    <p:sldId id="301" r:id="rId16"/>
    <p:sldId id="386" r:id="rId17"/>
    <p:sldId id="302" r:id="rId18"/>
    <p:sldId id="379" r:id="rId19"/>
    <p:sldId id="380" r:id="rId20"/>
    <p:sldId id="382" r:id="rId21"/>
    <p:sldId id="381" r:id="rId22"/>
    <p:sldId id="383" r:id="rId23"/>
    <p:sldId id="384" r:id="rId24"/>
    <p:sldId id="304" r:id="rId25"/>
    <p:sldId id="389" r:id="rId26"/>
    <p:sldId id="307" r:id="rId27"/>
    <p:sldId id="390" r:id="rId28"/>
    <p:sldId id="309" r:id="rId29"/>
    <p:sldId id="310" r:id="rId30"/>
    <p:sldId id="306" r:id="rId31"/>
    <p:sldId id="315" r:id="rId32"/>
    <p:sldId id="395" r:id="rId33"/>
    <p:sldId id="316" r:id="rId34"/>
    <p:sldId id="317" r:id="rId35"/>
    <p:sldId id="320" r:id="rId36"/>
    <p:sldId id="396" r:id="rId37"/>
    <p:sldId id="397" r:id="rId38"/>
    <p:sldId id="321" r:id="rId39"/>
    <p:sldId id="322" r:id="rId40"/>
    <p:sldId id="323" r:id="rId41"/>
    <p:sldId id="324" r:id="rId42"/>
    <p:sldId id="325" r:id="rId43"/>
    <p:sldId id="394" r:id="rId44"/>
    <p:sldId id="398" r:id="rId45"/>
    <p:sldId id="352" r:id="rId46"/>
    <p:sldId id="399" r:id="rId47"/>
    <p:sldId id="400" r:id="rId48"/>
    <p:sldId id="328" r:id="rId49"/>
    <p:sldId id="401" r:id="rId50"/>
    <p:sldId id="404" r:id="rId51"/>
    <p:sldId id="402" r:id="rId52"/>
    <p:sldId id="403" r:id="rId53"/>
    <p:sldId id="405" r:id="rId54"/>
    <p:sldId id="406" r:id="rId55"/>
    <p:sldId id="407" r:id="rId56"/>
    <p:sldId id="333" r:id="rId57"/>
    <p:sldId id="334" r:id="rId58"/>
    <p:sldId id="408" r:id="rId59"/>
    <p:sldId id="409" r:id="rId60"/>
    <p:sldId id="335" r:id="rId61"/>
    <p:sldId id="336" r:id="rId62"/>
    <p:sldId id="410" r:id="rId63"/>
    <p:sldId id="338" r:id="rId64"/>
    <p:sldId id="339" r:id="rId65"/>
    <p:sldId id="411" r:id="rId66"/>
    <p:sldId id="412" r:id="rId67"/>
    <p:sldId id="413" r:id="rId68"/>
    <p:sldId id="414" r:id="rId69"/>
    <p:sldId id="415" r:id="rId70"/>
    <p:sldId id="416" r:id="rId71"/>
    <p:sldId id="418" r:id="rId72"/>
    <p:sldId id="340" r:id="rId73"/>
    <p:sldId id="424" r:id="rId74"/>
    <p:sldId id="421" r:id="rId75"/>
    <p:sldId id="422" r:id="rId76"/>
    <p:sldId id="423" r:id="rId77"/>
    <p:sldId id="425" r:id="rId78"/>
    <p:sldId id="426" r:id="rId79"/>
    <p:sldId id="431" r:id="rId80"/>
    <p:sldId id="427" r:id="rId81"/>
    <p:sldId id="428" r:id="rId82"/>
    <p:sldId id="429" r:id="rId83"/>
    <p:sldId id="430" r:id="rId84"/>
    <p:sldId id="331" r:id="rId85"/>
    <p:sldId id="419" r:id="rId86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723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handoutMaster" Target="handoutMasters/handoutMaster1.xml"/><Relationship Id="rId9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C909B4-F136-4A13-8256-F069A4CF289E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6C3AF-BFA1-4E35-B6E0-EF1645CB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9923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1FB1B3-E42F-4DB6-8092-F7A5D29A9FA2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575"/>
            <a:ext cx="548640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7B1320-CCAF-4175-B687-B7CB3924E5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304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7E02-4F40-4546-B739-5DB42B428278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A175-F06F-4BA1-B57B-B244867B1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219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7E02-4F40-4546-B739-5DB42B428278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A175-F06F-4BA1-B57B-B244867B1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379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7E02-4F40-4546-B739-5DB42B428278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A175-F06F-4BA1-B57B-B244867B1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046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7E02-4F40-4546-B739-5DB42B428278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A175-F06F-4BA1-B57B-B244867B1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447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7E02-4F40-4546-B739-5DB42B428278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A175-F06F-4BA1-B57B-B244867B1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506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7E02-4F40-4546-B739-5DB42B428278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A175-F06F-4BA1-B57B-B244867B1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290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7E02-4F40-4546-B739-5DB42B428278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A175-F06F-4BA1-B57B-B244867B1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905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7E02-4F40-4546-B739-5DB42B428278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A175-F06F-4BA1-B57B-B244867B1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94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7E02-4F40-4546-B739-5DB42B428278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A175-F06F-4BA1-B57B-B244867B1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617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7E02-4F40-4546-B739-5DB42B428278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A175-F06F-4BA1-B57B-B244867B1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496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7E02-4F40-4546-B739-5DB42B428278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A175-F06F-4BA1-B57B-B244867B1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73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17E02-4F40-4546-B739-5DB42B428278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1A175-F06F-4BA1-B57B-B244867B1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211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877" y="2015754"/>
            <a:ext cx="11582399" cy="1455938"/>
          </a:xfrm>
        </p:spPr>
        <p:txBody>
          <a:bodyPr>
            <a:noAutofit/>
          </a:bodyPr>
          <a:lstStyle/>
          <a:p>
            <a:r>
              <a:rPr lang="en-US" sz="12000" b="1" dirty="0">
                <a:solidFill>
                  <a:srgbClr val="FFFF00"/>
                </a:solidFill>
              </a:rPr>
              <a:t>ACA Reporting Forms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6644" y="5353235"/>
            <a:ext cx="11582399" cy="117000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b="1" dirty="0">
                <a:solidFill>
                  <a:schemeClr val="bg1"/>
                </a:solidFill>
              </a:rPr>
              <a:t>Justin Knight</a:t>
            </a:r>
          </a:p>
        </p:txBody>
      </p:sp>
      <p:pic>
        <p:nvPicPr>
          <p:cNvPr id="1026" name="Picture 2" descr="http://bloximages.chicago2.vip.townnews.com/fremonttribune.com/content/tncms/assets/v3/business/b/b3/bb3d267a-7947-5619-9715-6d7c85dea9cd/53a2986085619.imag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93" b="9228"/>
          <a:stretch/>
        </p:blipFill>
        <p:spPr bwMode="auto">
          <a:xfrm>
            <a:off x="3515675" y="3471692"/>
            <a:ext cx="5260805" cy="1881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3078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11500" b="1" dirty="0">
                <a:solidFill>
                  <a:srgbClr val="FFFF00"/>
                </a:solidFill>
              </a:rPr>
              <a:t>The 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63369"/>
            <a:ext cx="10515600" cy="3223030"/>
          </a:xfrm>
        </p:spPr>
        <p:txBody>
          <a:bodyPr>
            <a:normAutofit/>
          </a:bodyPr>
          <a:lstStyle/>
          <a:p>
            <a:r>
              <a:rPr lang="en-US" sz="10700" b="1" dirty="0">
                <a:solidFill>
                  <a:schemeClr val="bg1"/>
                </a:solidFill>
              </a:rPr>
              <a:t> 1094-C </a:t>
            </a:r>
          </a:p>
          <a:p>
            <a:r>
              <a:rPr lang="en-US" sz="10700" b="1" dirty="0">
                <a:solidFill>
                  <a:schemeClr val="bg1"/>
                </a:solidFill>
              </a:rPr>
              <a:t> 1095-C</a:t>
            </a:r>
            <a:endParaRPr lang="en-US" sz="10700" b="1" dirty="0">
              <a:solidFill>
                <a:srgbClr val="00B0F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9589" y="2573524"/>
            <a:ext cx="4184211" cy="205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602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9903" y="910626"/>
            <a:ext cx="3217222" cy="121595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2857" y="491805"/>
            <a:ext cx="4184211" cy="2053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2851" y="3544516"/>
            <a:ext cx="8334375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023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12319000" cy="180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1094-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451" y="2900869"/>
            <a:ext cx="11738901" cy="1056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565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12319000" cy="180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1094-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451" y="2900869"/>
            <a:ext cx="11738901" cy="1056261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8531156" y="2991254"/>
            <a:ext cx="1770435" cy="539885"/>
          </a:xfrm>
          <a:prstGeom prst="ellipse">
            <a:avLst/>
          </a:prstGeom>
          <a:noFill/>
          <a:ln w="793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84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12319000" cy="180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1094-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550" y="1803400"/>
            <a:ext cx="11402542" cy="4363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9026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12319000" cy="180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1094-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550" y="1803400"/>
            <a:ext cx="11402542" cy="436393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90550" y="3606800"/>
            <a:ext cx="11321555" cy="488545"/>
          </a:xfrm>
          <a:prstGeom prst="rect">
            <a:avLst/>
          </a:prstGeom>
          <a:noFill/>
          <a:ln w="127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805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12319000" cy="180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1094-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550" y="1803400"/>
            <a:ext cx="11402542" cy="4363936"/>
          </a:xfrm>
          <a:prstGeom prst="rect">
            <a:avLst/>
          </a:prstGeom>
        </p:spPr>
      </p:pic>
      <p:sp>
        <p:nvSpPr>
          <p:cNvPr id="2" name="Multiplication Sign 1"/>
          <p:cNvSpPr/>
          <p:nvPr/>
        </p:nvSpPr>
        <p:spPr>
          <a:xfrm>
            <a:off x="707147" y="3793787"/>
            <a:ext cx="3495202" cy="2675107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ication Sign 5"/>
          <p:cNvSpPr/>
          <p:nvPr/>
        </p:nvSpPr>
        <p:spPr>
          <a:xfrm>
            <a:off x="4344220" y="3793785"/>
            <a:ext cx="3495202" cy="2675107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ultiplication Sign 6"/>
          <p:cNvSpPr/>
          <p:nvPr/>
        </p:nvSpPr>
        <p:spPr>
          <a:xfrm>
            <a:off x="7905345" y="3793786"/>
            <a:ext cx="3495202" cy="2675107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374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12319000" cy="180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1094-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71" y="2809267"/>
            <a:ext cx="11936058" cy="123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6459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12319000" cy="180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1094-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71" y="2809267"/>
            <a:ext cx="11936058" cy="1239466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 flipV="1">
            <a:off x="9679021" y="3570052"/>
            <a:ext cx="1322961" cy="1322960"/>
          </a:xfrm>
          <a:prstGeom prst="straightConnector1">
            <a:avLst/>
          </a:prstGeom>
          <a:ln w="857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918315" y="4737370"/>
            <a:ext cx="35895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>
                <a:solidFill>
                  <a:srgbClr val="FFFF00"/>
                </a:solidFill>
              </a:rPr>
              <a:t>Number of </a:t>
            </a:r>
            <a:r>
              <a:rPr lang="en-US" sz="4000" b="1" u="sng" dirty="0">
                <a:solidFill>
                  <a:srgbClr val="FFFF00"/>
                </a:solidFill>
              </a:rPr>
              <a:t>full-time</a:t>
            </a:r>
            <a:r>
              <a:rPr lang="en-US" sz="4000" b="1" dirty="0">
                <a:solidFill>
                  <a:srgbClr val="FFFF00"/>
                </a:solidFill>
              </a:rPr>
              <a:t> employees</a:t>
            </a:r>
          </a:p>
        </p:txBody>
      </p:sp>
    </p:spTree>
    <p:extLst>
      <p:ext uri="{BB962C8B-B14F-4D97-AF65-F5344CB8AC3E}">
        <p14:creationId xmlns:p14="http://schemas.microsoft.com/office/powerpoint/2010/main" val="28123849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12319000" cy="180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1094-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71" y="2809267"/>
            <a:ext cx="11936058" cy="1239466"/>
          </a:xfrm>
          <a:prstGeom prst="rect">
            <a:avLst/>
          </a:prstGeom>
        </p:spPr>
      </p:pic>
      <p:sp>
        <p:nvSpPr>
          <p:cNvPr id="2" name="Multiplication Sign 1"/>
          <p:cNvSpPr/>
          <p:nvPr/>
        </p:nvSpPr>
        <p:spPr>
          <a:xfrm>
            <a:off x="11540787" y="3538031"/>
            <a:ext cx="778213" cy="612842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695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644" y="4939498"/>
            <a:ext cx="11582399" cy="1455938"/>
          </a:xfrm>
        </p:spPr>
        <p:txBody>
          <a:bodyPr>
            <a:noAutofit/>
          </a:bodyPr>
          <a:lstStyle/>
          <a:p>
            <a:r>
              <a:rPr lang="en-US" sz="10000" b="1" dirty="0">
                <a:solidFill>
                  <a:schemeClr val="bg1"/>
                </a:solidFill>
              </a:rPr>
              <a:t>(402) 570-9472</a:t>
            </a:r>
            <a:br>
              <a:rPr lang="en-US" sz="10000" b="1" dirty="0">
                <a:solidFill>
                  <a:schemeClr val="bg1"/>
                </a:solidFill>
              </a:rPr>
            </a:br>
            <a:br>
              <a:rPr lang="en-US" sz="10000" b="1" dirty="0">
                <a:solidFill>
                  <a:schemeClr val="bg1"/>
                </a:solidFill>
              </a:rPr>
            </a:br>
            <a:r>
              <a:rPr lang="en-US" sz="10000" b="1" dirty="0">
                <a:solidFill>
                  <a:schemeClr val="bg1"/>
                </a:solidFill>
              </a:rPr>
              <a:t>Questions or Technical Issues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6644" y="5353235"/>
            <a:ext cx="11582399" cy="117000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7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9020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12319000" cy="180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1094-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516" y="2450051"/>
            <a:ext cx="11656967" cy="2151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4869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12319000" cy="180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1094-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516" y="2450051"/>
            <a:ext cx="11656967" cy="2151131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V="1">
            <a:off x="9766570" y="2966937"/>
            <a:ext cx="904673" cy="1914538"/>
          </a:xfrm>
          <a:prstGeom prst="straightConnector1">
            <a:avLst/>
          </a:prstGeom>
          <a:ln w="857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918315" y="4737370"/>
            <a:ext cx="35895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>
                <a:solidFill>
                  <a:srgbClr val="FFFF00"/>
                </a:solidFill>
              </a:rPr>
              <a:t>Number of </a:t>
            </a:r>
            <a:r>
              <a:rPr lang="en-US" sz="4000" b="1" u="sng" dirty="0">
                <a:solidFill>
                  <a:srgbClr val="FFFF00"/>
                </a:solidFill>
              </a:rPr>
              <a:t>full-time</a:t>
            </a:r>
            <a:r>
              <a:rPr lang="en-US" sz="4000" b="1" dirty="0">
                <a:solidFill>
                  <a:srgbClr val="FFFF00"/>
                </a:solidFill>
              </a:rPr>
              <a:t> employees</a:t>
            </a:r>
          </a:p>
        </p:txBody>
      </p:sp>
    </p:spTree>
    <p:extLst>
      <p:ext uri="{BB962C8B-B14F-4D97-AF65-F5344CB8AC3E}">
        <p14:creationId xmlns:p14="http://schemas.microsoft.com/office/powerpoint/2010/main" val="20793386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12319000" cy="180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1094-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516" y="2450051"/>
            <a:ext cx="11656967" cy="2151131"/>
          </a:xfrm>
          <a:prstGeom prst="rect">
            <a:avLst/>
          </a:prstGeom>
        </p:spPr>
      </p:pic>
      <p:sp>
        <p:nvSpPr>
          <p:cNvPr id="6" name="Multiplication Sign 5"/>
          <p:cNvSpPr/>
          <p:nvPr/>
        </p:nvSpPr>
        <p:spPr>
          <a:xfrm>
            <a:off x="11103042" y="3044758"/>
            <a:ext cx="706337" cy="603115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7745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12319000" cy="180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1094-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516" y="2450051"/>
            <a:ext cx="11656967" cy="2151131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428017" y="3511685"/>
            <a:ext cx="2422187" cy="379379"/>
          </a:xfrm>
          <a:prstGeom prst="ellipse">
            <a:avLst/>
          </a:prstGeom>
          <a:noFill/>
          <a:ln w="793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Multiplication Sign 5"/>
          <p:cNvSpPr/>
          <p:nvPr/>
        </p:nvSpPr>
        <p:spPr>
          <a:xfrm>
            <a:off x="11103042" y="3044758"/>
            <a:ext cx="706337" cy="603115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1077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12319000" cy="180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1094-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259" y="2973691"/>
            <a:ext cx="11534482" cy="910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6260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12319000" cy="180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1094-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259" y="2973691"/>
            <a:ext cx="11534482" cy="910617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 flipV="1">
            <a:off x="3939703" y="3706236"/>
            <a:ext cx="0" cy="1074907"/>
          </a:xfrm>
          <a:prstGeom prst="straightConnector1">
            <a:avLst/>
          </a:prstGeom>
          <a:ln w="1016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Tombstone, Rip, Dead, Death, Funeral, Halloween, Mo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9442" y="4868691"/>
            <a:ext cx="1480522" cy="1819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49527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12192000" cy="1854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Line 22: A (QOM)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83432" y="3035570"/>
            <a:ext cx="11706225" cy="1854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800" b="1" dirty="0">
                <a:solidFill>
                  <a:schemeClr val="bg1"/>
                </a:solidFill>
              </a:rPr>
              <a:t>At least </a:t>
            </a:r>
            <a:r>
              <a:rPr lang="en-US" sz="8800" b="1" u="sng" dirty="0">
                <a:solidFill>
                  <a:srgbClr val="FFFF00"/>
                </a:solidFill>
              </a:rPr>
              <a:t>1 full-time EE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800" b="1" dirty="0">
                <a:solidFill>
                  <a:schemeClr val="bg1"/>
                </a:solidFill>
              </a:rPr>
              <a:t>For all months that penalty could apply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800" b="1" u="sng" dirty="0">
                <a:solidFill>
                  <a:schemeClr val="bg1"/>
                </a:solidFill>
              </a:rPr>
              <a:t>&lt;</a:t>
            </a:r>
            <a:r>
              <a:rPr lang="en-US" sz="8800" b="1" dirty="0">
                <a:solidFill>
                  <a:schemeClr val="bg1"/>
                </a:solidFill>
              </a:rPr>
              <a:t> $94.05 per month</a:t>
            </a:r>
          </a:p>
        </p:txBody>
      </p:sp>
    </p:spTree>
    <p:extLst>
      <p:ext uri="{BB962C8B-B14F-4D97-AF65-F5344CB8AC3E}">
        <p14:creationId xmlns:p14="http://schemas.microsoft.com/office/powerpoint/2010/main" val="17607425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12192000" cy="1854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Line 22: A (QOM)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98529" y="3269034"/>
            <a:ext cx="11706225" cy="1854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800" b="1" dirty="0">
                <a:solidFill>
                  <a:schemeClr val="bg1"/>
                </a:solidFill>
              </a:rPr>
              <a:t>Fed. </a:t>
            </a:r>
            <a:r>
              <a:rPr lang="en-US" sz="8800" b="1" dirty="0" err="1">
                <a:solidFill>
                  <a:schemeClr val="bg1"/>
                </a:solidFill>
              </a:rPr>
              <a:t>Pov</a:t>
            </a:r>
            <a:r>
              <a:rPr lang="en-US" sz="8800" b="1" dirty="0">
                <a:solidFill>
                  <a:schemeClr val="bg1"/>
                </a:solidFill>
              </a:rPr>
              <a:t>. Line: $11,880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800" b="1" dirty="0">
                <a:solidFill>
                  <a:schemeClr val="bg1"/>
                </a:solidFill>
              </a:rPr>
              <a:t>Divided by 12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800" b="1" dirty="0">
                <a:solidFill>
                  <a:schemeClr val="bg1"/>
                </a:solidFill>
              </a:rPr>
              <a:t>Multiplied by 9.5%</a:t>
            </a:r>
          </a:p>
          <a:p>
            <a:r>
              <a:rPr lang="en-US" sz="8800" b="1" dirty="0">
                <a:solidFill>
                  <a:schemeClr val="bg1"/>
                </a:solidFill>
              </a:rPr>
              <a:t>= </a:t>
            </a:r>
            <a:r>
              <a:rPr lang="en-US" sz="8800" b="1" u="sng" dirty="0">
                <a:solidFill>
                  <a:srgbClr val="FFFF00"/>
                </a:solidFill>
              </a:rPr>
              <a:t>$94.05</a:t>
            </a:r>
          </a:p>
        </p:txBody>
      </p:sp>
    </p:spTree>
    <p:extLst>
      <p:ext uri="{BB962C8B-B14F-4D97-AF65-F5344CB8AC3E}">
        <p14:creationId xmlns:p14="http://schemas.microsoft.com/office/powerpoint/2010/main" val="10006285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12192000" cy="1854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Line 22: C (TR)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90550" y="2959100"/>
            <a:ext cx="11601450" cy="1854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90563" indent="-690563">
              <a:buFont typeface="Arial" panose="020B0604020202020204" pitchFamily="34" charset="0"/>
              <a:buChar char="•"/>
            </a:pPr>
            <a:r>
              <a:rPr lang="en-US" sz="11500" b="1" dirty="0">
                <a:solidFill>
                  <a:schemeClr val="bg1"/>
                </a:solidFill>
              </a:rPr>
              <a:t>Probably only the </a:t>
            </a:r>
            <a:r>
              <a:rPr lang="en-US" sz="11500" b="1" dirty="0">
                <a:solidFill>
                  <a:srgbClr val="FFFF00"/>
                </a:solidFill>
              </a:rPr>
              <a:t>50-99 districts</a:t>
            </a:r>
          </a:p>
        </p:txBody>
      </p:sp>
    </p:spTree>
    <p:extLst>
      <p:ext uri="{BB962C8B-B14F-4D97-AF65-F5344CB8AC3E}">
        <p14:creationId xmlns:p14="http://schemas.microsoft.com/office/powerpoint/2010/main" val="20211173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12192000" cy="1854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Line 22: D (98%)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76275" y="4740883"/>
            <a:ext cx="10928823" cy="1854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800" b="1" dirty="0">
                <a:solidFill>
                  <a:schemeClr val="bg1"/>
                </a:solidFill>
              </a:rPr>
              <a:t>All months </a:t>
            </a:r>
            <a:r>
              <a:rPr lang="en-US" sz="8000" b="1" dirty="0">
                <a:solidFill>
                  <a:schemeClr val="bg1"/>
                </a:solidFill>
              </a:rPr>
              <a:t>(except meas. period)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000" b="1" dirty="0">
                <a:solidFill>
                  <a:schemeClr val="bg1"/>
                </a:solidFill>
              </a:rPr>
              <a:t>Affordable coverage to 98% of FT EE’s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endParaRPr lang="en-US" sz="11500" b="1" dirty="0">
              <a:solidFill>
                <a:schemeClr val="bg1"/>
              </a:solidFill>
            </a:endParaRPr>
          </a:p>
          <a:p>
            <a:endParaRPr lang="en-US" sz="11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815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18289" y="3429000"/>
            <a:ext cx="11371634" cy="0"/>
          </a:xfrm>
          <a:prstGeom prst="line">
            <a:avLst/>
          </a:prstGeom>
          <a:ln w="1238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797668" y="3054485"/>
            <a:ext cx="642026" cy="642026"/>
          </a:xfrm>
          <a:prstGeom prst="line">
            <a:avLst/>
          </a:prstGeom>
          <a:ln w="1238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7252" y="3696511"/>
            <a:ext cx="16796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</a:rPr>
              <a:t>Today</a:t>
            </a:r>
          </a:p>
        </p:txBody>
      </p:sp>
    </p:spTree>
    <p:extLst>
      <p:ext uri="{BB962C8B-B14F-4D97-AF65-F5344CB8AC3E}">
        <p14:creationId xmlns:p14="http://schemas.microsoft.com/office/powerpoint/2010/main" val="38553484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12319000" cy="180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1094-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187" y="2322149"/>
            <a:ext cx="11887200" cy="2213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4400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12319000" cy="180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1094-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7041" y="1559982"/>
            <a:ext cx="7384917" cy="4891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3150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12319000" cy="180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1094-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967" y="2101174"/>
            <a:ext cx="5672033" cy="375703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422823" y="1826638"/>
            <a:ext cx="567838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600" b="1" dirty="0">
                <a:solidFill>
                  <a:schemeClr val="bg1"/>
                </a:solidFill>
              </a:rPr>
              <a:t>95% FT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600" b="1" dirty="0">
                <a:solidFill>
                  <a:schemeClr val="bg1"/>
                </a:solidFill>
              </a:rPr>
              <a:t>Each month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600" b="1" dirty="0">
                <a:solidFill>
                  <a:schemeClr val="bg1"/>
                </a:solidFill>
              </a:rPr>
              <a:t>TR counts as “yes”</a:t>
            </a:r>
          </a:p>
        </p:txBody>
      </p:sp>
    </p:spTree>
    <p:extLst>
      <p:ext uri="{BB962C8B-B14F-4D97-AF65-F5344CB8AC3E}">
        <p14:creationId xmlns:p14="http://schemas.microsoft.com/office/powerpoint/2010/main" val="35808500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12319000" cy="180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1094-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115" y="1722826"/>
            <a:ext cx="11021229" cy="4440907"/>
          </a:xfrm>
          <a:prstGeom prst="rect">
            <a:avLst/>
          </a:prstGeom>
        </p:spPr>
      </p:pic>
      <p:sp>
        <p:nvSpPr>
          <p:cNvPr id="6" name="Multiply 5"/>
          <p:cNvSpPr/>
          <p:nvPr/>
        </p:nvSpPr>
        <p:spPr>
          <a:xfrm>
            <a:off x="5893729" y="3238059"/>
            <a:ext cx="1517926" cy="1491015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672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12319000" cy="180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1094-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2189"/>
          <a:stretch/>
        </p:blipFill>
        <p:spPr>
          <a:xfrm>
            <a:off x="1338262" y="1409700"/>
            <a:ext cx="9839325" cy="5319712"/>
          </a:xfrm>
          <a:prstGeom prst="rect">
            <a:avLst/>
          </a:prstGeom>
        </p:spPr>
      </p:pic>
      <p:sp>
        <p:nvSpPr>
          <p:cNvPr id="6" name="Multiply 5"/>
          <p:cNvSpPr/>
          <p:nvPr/>
        </p:nvSpPr>
        <p:spPr>
          <a:xfrm>
            <a:off x="6165162" y="5366985"/>
            <a:ext cx="1517926" cy="1491015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Multiply 7"/>
          <p:cNvSpPr/>
          <p:nvPr/>
        </p:nvSpPr>
        <p:spPr>
          <a:xfrm>
            <a:off x="9125722" y="4029759"/>
            <a:ext cx="1517926" cy="1491015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2503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12319000" cy="180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1094-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4228" y="1606989"/>
            <a:ext cx="4590544" cy="5015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7143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12319000" cy="180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1094-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4228" y="1606989"/>
            <a:ext cx="4590544" cy="5015292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4009687" y="1974715"/>
            <a:ext cx="4299625" cy="457201"/>
          </a:xfrm>
          <a:prstGeom prst="ellipse">
            <a:avLst/>
          </a:prstGeom>
          <a:noFill/>
          <a:ln w="793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30706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12319000" cy="180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1094-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270" y="1529167"/>
            <a:ext cx="4590544" cy="501529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165387" y="2134180"/>
            <a:ext cx="672235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7200" b="1" dirty="0">
                <a:solidFill>
                  <a:schemeClr val="bg1"/>
                </a:solidFill>
              </a:rPr>
              <a:t>Not required if 98% Method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7200" b="1" dirty="0">
                <a:solidFill>
                  <a:schemeClr val="bg1"/>
                </a:solidFill>
              </a:rPr>
              <a:t>Line 22, Box D</a:t>
            </a:r>
          </a:p>
        </p:txBody>
      </p:sp>
    </p:spTree>
    <p:extLst>
      <p:ext uri="{BB962C8B-B14F-4D97-AF65-F5344CB8AC3E}">
        <p14:creationId xmlns:p14="http://schemas.microsoft.com/office/powerpoint/2010/main" val="31266257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12319000" cy="180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1094-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006" y="1984240"/>
            <a:ext cx="4090988" cy="4445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3729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12319000" cy="180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1094-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420873" y="1531065"/>
            <a:ext cx="649605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600" b="1" dirty="0">
                <a:solidFill>
                  <a:schemeClr val="bg1"/>
                </a:solidFill>
              </a:rPr>
              <a:t>1</a:t>
            </a:r>
            <a:r>
              <a:rPr lang="en-US" sz="6600" b="1" baseline="30000" dirty="0">
                <a:solidFill>
                  <a:schemeClr val="bg1"/>
                </a:solidFill>
              </a:rPr>
              <a:t>st</a:t>
            </a:r>
            <a:r>
              <a:rPr lang="en-US" sz="6600" b="1" dirty="0">
                <a:solidFill>
                  <a:schemeClr val="bg1"/>
                </a:solidFill>
              </a:rPr>
              <a:t> day month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600" b="1" dirty="0">
                <a:solidFill>
                  <a:schemeClr val="bg1"/>
                </a:solidFill>
              </a:rPr>
              <a:t>12</a:t>
            </a:r>
            <a:r>
              <a:rPr lang="en-US" sz="6600" b="1" baseline="30000" dirty="0">
                <a:solidFill>
                  <a:schemeClr val="bg1"/>
                </a:solidFill>
              </a:rPr>
              <a:t>th</a:t>
            </a:r>
            <a:r>
              <a:rPr lang="en-US" sz="6600" b="1" dirty="0">
                <a:solidFill>
                  <a:schemeClr val="bg1"/>
                </a:solidFill>
              </a:rPr>
              <a:t> day month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600" b="1" dirty="0">
                <a:solidFill>
                  <a:schemeClr val="bg1"/>
                </a:solidFill>
              </a:rPr>
              <a:t>Last day month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600" b="1" dirty="0">
                <a:solidFill>
                  <a:schemeClr val="bg1"/>
                </a:solidFill>
              </a:rPr>
              <a:t>1</a:t>
            </a:r>
            <a:r>
              <a:rPr lang="en-US" sz="6600" b="1" baseline="30000" dirty="0">
                <a:solidFill>
                  <a:schemeClr val="bg1"/>
                </a:solidFill>
              </a:rPr>
              <a:t>st</a:t>
            </a:r>
            <a:r>
              <a:rPr lang="en-US" sz="6600" b="1" dirty="0">
                <a:solidFill>
                  <a:schemeClr val="bg1"/>
                </a:solidFill>
              </a:rPr>
              <a:t> day payroll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600" b="1" dirty="0">
                <a:solidFill>
                  <a:schemeClr val="bg1"/>
                </a:solidFill>
              </a:rPr>
              <a:t>Last day payroll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524" y="1633537"/>
            <a:ext cx="4807017" cy="4795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209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18289" y="3429000"/>
            <a:ext cx="11371634" cy="0"/>
          </a:xfrm>
          <a:prstGeom prst="line">
            <a:avLst/>
          </a:prstGeom>
          <a:ln w="1238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797668" y="3054485"/>
            <a:ext cx="642026" cy="642026"/>
          </a:xfrm>
          <a:prstGeom prst="line">
            <a:avLst/>
          </a:prstGeom>
          <a:ln w="1238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3051243" y="3107987"/>
            <a:ext cx="642026" cy="642026"/>
          </a:xfrm>
          <a:prstGeom prst="line">
            <a:avLst/>
          </a:prstGeom>
          <a:ln w="1238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7252" y="3696511"/>
            <a:ext cx="16796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</a:rPr>
              <a:t>Today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159540" y="1631896"/>
            <a:ext cx="323931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solidFill>
                  <a:srgbClr val="FFFF00"/>
                </a:solidFill>
              </a:rPr>
              <a:t>1/20/17</a:t>
            </a:r>
          </a:p>
          <a:p>
            <a:pPr algn="ctr"/>
            <a:r>
              <a:rPr lang="en-US" sz="4400" b="1" dirty="0">
                <a:solidFill>
                  <a:schemeClr val="bg1"/>
                </a:solidFill>
              </a:rPr>
              <a:t>Inauguration</a:t>
            </a:r>
          </a:p>
        </p:txBody>
      </p:sp>
    </p:spTree>
    <p:extLst>
      <p:ext uri="{BB962C8B-B14F-4D97-AF65-F5344CB8AC3E}">
        <p14:creationId xmlns:p14="http://schemas.microsoft.com/office/powerpoint/2010/main" val="23216760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12319000" cy="180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1094-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3412" y="1519237"/>
            <a:ext cx="3594720" cy="4910138"/>
          </a:xfrm>
          <a:prstGeom prst="rect">
            <a:avLst/>
          </a:prstGeom>
        </p:spPr>
      </p:pic>
      <p:sp>
        <p:nvSpPr>
          <p:cNvPr id="6" name="Multiply 5"/>
          <p:cNvSpPr/>
          <p:nvPr/>
        </p:nvSpPr>
        <p:spPr>
          <a:xfrm>
            <a:off x="3259309" y="1050926"/>
            <a:ext cx="5962926" cy="6739326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20476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12319000" cy="180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1094-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9887" y="1528762"/>
            <a:ext cx="6386513" cy="5050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48736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12319000" cy="180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1094-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02250" y="2295212"/>
            <a:ext cx="649605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11500" b="1" dirty="0">
                <a:solidFill>
                  <a:srgbClr val="FFFF00"/>
                </a:solidFill>
              </a:rPr>
              <a:t>A</a:t>
            </a:r>
            <a:r>
              <a:rPr lang="en-US" sz="11500" b="1" dirty="0">
                <a:solidFill>
                  <a:schemeClr val="bg1"/>
                </a:solidFill>
              </a:rPr>
              <a:t>: 50-99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11500" b="1" dirty="0">
                <a:solidFill>
                  <a:srgbClr val="FFFF00"/>
                </a:solidFill>
              </a:rPr>
              <a:t>B</a:t>
            </a:r>
            <a:r>
              <a:rPr lang="en-US" sz="11500" b="1" dirty="0">
                <a:solidFill>
                  <a:schemeClr val="bg1"/>
                </a:solidFill>
              </a:rPr>
              <a:t>: 100+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238" y="1803400"/>
            <a:ext cx="4681538" cy="410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50431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12319000" cy="180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1094-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187" y="2322149"/>
            <a:ext cx="11887200" cy="2213701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V="1">
            <a:off x="10700425" y="4180791"/>
            <a:ext cx="0" cy="1188877"/>
          </a:xfrm>
          <a:prstGeom prst="straightConnector1">
            <a:avLst/>
          </a:prstGeom>
          <a:ln w="1270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587229" y="4775229"/>
            <a:ext cx="9017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5400" b="1" dirty="0">
                <a:solidFill>
                  <a:srgbClr val="FFFF00"/>
                </a:solidFill>
              </a:rPr>
              <a:t>50-99 Districts</a:t>
            </a:r>
            <a:r>
              <a:rPr lang="en-US" sz="5400" b="1" dirty="0">
                <a:solidFill>
                  <a:schemeClr val="bg1"/>
                </a:solidFill>
              </a:rPr>
              <a:t>: Enter “</a:t>
            </a:r>
            <a:r>
              <a:rPr lang="en-US" sz="5400" b="1" dirty="0">
                <a:solidFill>
                  <a:srgbClr val="FFFF00"/>
                </a:solidFill>
              </a:rPr>
              <a:t>A</a:t>
            </a:r>
            <a:r>
              <a:rPr lang="en-US" sz="5400" b="1" dirty="0">
                <a:solidFill>
                  <a:schemeClr val="bg1"/>
                </a:solidFill>
              </a:rPr>
              <a:t>” for </a:t>
            </a:r>
            <a:r>
              <a:rPr lang="en-US" sz="5400" b="1" u="sng" dirty="0">
                <a:solidFill>
                  <a:schemeClr val="bg1"/>
                </a:solidFill>
              </a:rPr>
              <a:t>January through August</a:t>
            </a:r>
          </a:p>
        </p:txBody>
      </p:sp>
    </p:spTree>
    <p:extLst>
      <p:ext uri="{BB962C8B-B14F-4D97-AF65-F5344CB8AC3E}">
        <p14:creationId xmlns:p14="http://schemas.microsoft.com/office/powerpoint/2010/main" val="5052348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12319000" cy="180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1094-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098" y="2380669"/>
            <a:ext cx="11799651" cy="2096661"/>
          </a:xfrm>
          <a:prstGeom prst="rect">
            <a:avLst/>
          </a:prstGeom>
        </p:spPr>
      </p:pic>
      <p:sp>
        <p:nvSpPr>
          <p:cNvPr id="7" name="Multiply 5"/>
          <p:cNvSpPr/>
          <p:nvPr/>
        </p:nvSpPr>
        <p:spPr>
          <a:xfrm>
            <a:off x="3352832" y="484302"/>
            <a:ext cx="5486336" cy="6200682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0895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52400" y="294765"/>
            <a:ext cx="12319000" cy="180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1095-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3027838"/>
            <a:ext cx="11832077" cy="802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67767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52400" y="294765"/>
            <a:ext cx="12319000" cy="180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1095-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3027838"/>
            <a:ext cx="11832077" cy="802323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3202291" y="3369368"/>
            <a:ext cx="4229641" cy="313823"/>
          </a:xfrm>
          <a:prstGeom prst="ellipse">
            <a:avLst/>
          </a:prstGeom>
          <a:noFill/>
          <a:ln w="793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87767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52400" y="294765"/>
            <a:ext cx="12319000" cy="180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1095-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3027838"/>
            <a:ext cx="11832077" cy="802323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8064230" y="2898843"/>
            <a:ext cx="2295727" cy="931317"/>
          </a:xfrm>
          <a:prstGeom prst="ellipse">
            <a:avLst/>
          </a:prstGeom>
          <a:noFill/>
          <a:ln w="793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96223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79400" y="4114800"/>
            <a:ext cx="11341100" cy="180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43000" indent="-1143000" algn="ctr">
              <a:buFont typeface="Arial" panose="020B0604020202020204" pitchFamily="34" charset="0"/>
              <a:buChar char="•"/>
            </a:pPr>
            <a:r>
              <a:rPr lang="en-US" sz="9600" b="1" u="sng" dirty="0">
                <a:solidFill>
                  <a:srgbClr val="FFFF00"/>
                </a:solidFill>
              </a:rPr>
              <a:t>Only</a:t>
            </a:r>
            <a:r>
              <a:rPr lang="en-US" sz="9600" b="1" dirty="0">
                <a:solidFill>
                  <a:schemeClr val="bg1"/>
                </a:solidFill>
              </a:rPr>
              <a:t> FT Employee during </a:t>
            </a:r>
            <a:r>
              <a:rPr lang="en-US" sz="9600" b="1" dirty="0">
                <a:solidFill>
                  <a:srgbClr val="FFFF00"/>
                </a:solidFill>
              </a:rPr>
              <a:t>any month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950" y="1882265"/>
            <a:ext cx="11353800" cy="1445135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52400" y="294765"/>
            <a:ext cx="12319000" cy="180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1095-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14835712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52400" y="294765"/>
            <a:ext cx="12319000" cy="180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1095-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8800" y="2449040"/>
            <a:ext cx="10053305" cy="2346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39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18289" y="3429000"/>
            <a:ext cx="11371634" cy="0"/>
          </a:xfrm>
          <a:prstGeom prst="line">
            <a:avLst/>
          </a:prstGeom>
          <a:ln w="1238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797668" y="3054485"/>
            <a:ext cx="642026" cy="642026"/>
          </a:xfrm>
          <a:prstGeom prst="line">
            <a:avLst/>
          </a:prstGeom>
          <a:ln w="1238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3051243" y="3107987"/>
            <a:ext cx="642026" cy="642026"/>
          </a:xfrm>
          <a:prstGeom prst="line">
            <a:avLst/>
          </a:prstGeom>
          <a:ln w="1238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7252" y="3696511"/>
            <a:ext cx="16796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</a:rPr>
              <a:t>Today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159540" y="1631896"/>
            <a:ext cx="323931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solidFill>
                  <a:srgbClr val="FFFF00"/>
                </a:solidFill>
              </a:rPr>
              <a:t>1/20/17</a:t>
            </a:r>
          </a:p>
          <a:p>
            <a:pPr algn="ctr"/>
            <a:r>
              <a:rPr lang="en-US" sz="4400" b="1" dirty="0">
                <a:solidFill>
                  <a:schemeClr val="bg1"/>
                </a:solidFill>
              </a:rPr>
              <a:t>Inauguration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97284" y="3842783"/>
            <a:ext cx="323931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solidFill>
                  <a:srgbClr val="FF0000"/>
                </a:solidFill>
              </a:rPr>
              <a:t>1/31/17</a:t>
            </a:r>
          </a:p>
          <a:p>
            <a:pPr algn="ctr"/>
            <a:r>
              <a:rPr lang="en-US" sz="4400" b="1" dirty="0">
                <a:solidFill>
                  <a:schemeClr val="bg1"/>
                </a:solidFill>
              </a:rPr>
              <a:t>1095-C to Employees</a:t>
            </a: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3895927" y="3171216"/>
            <a:ext cx="642026" cy="642026"/>
          </a:xfrm>
          <a:prstGeom prst="line">
            <a:avLst/>
          </a:prstGeom>
          <a:ln w="1238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573652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52400" y="294765"/>
            <a:ext cx="12319000" cy="180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1095-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8800" y="2449040"/>
            <a:ext cx="10053305" cy="23466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597302" y="2743200"/>
            <a:ext cx="3644803" cy="758757"/>
          </a:xfrm>
          <a:prstGeom prst="rect">
            <a:avLst/>
          </a:prstGeom>
          <a:noFill/>
          <a:ln w="127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68549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52400" y="294765"/>
            <a:ext cx="12319000" cy="180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1095-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8800" y="2449040"/>
            <a:ext cx="10053305" cy="234669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88800" y="3429000"/>
            <a:ext cx="10053305" cy="758757"/>
          </a:xfrm>
          <a:prstGeom prst="rect">
            <a:avLst/>
          </a:prstGeom>
          <a:noFill/>
          <a:ln w="127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65563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52400" y="294765"/>
            <a:ext cx="12319000" cy="180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1095-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8800" y="2449040"/>
            <a:ext cx="10053305" cy="23466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597302" y="4095345"/>
            <a:ext cx="3644803" cy="700392"/>
          </a:xfrm>
          <a:prstGeom prst="rect">
            <a:avLst/>
          </a:prstGeom>
          <a:noFill/>
          <a:ln w="127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22428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52400" y="294765"/>
            <a:ext cx="12319000" cy="180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1095-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73" y="2325012"/>
            <a:ext cx="9861454" cy="263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17676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52400" y="294765"/>
            <a:ext cx="12319000" cy="180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1095-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73" y="2325012"/>
            <a:ext cx="9861454" cy="263609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381173" y="4610911"/>
            <a:ext cx="9861454" cy="350196"/>
          </a:xfrm>
          <a:prstGeom prst="rect">
            <a:avLst/>
          </a:prstGeom>
          <a:noFill/>
          <a:ln w="127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73249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52400" y="294765"/>
            <a:ext cx="12319000" cy="180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1095-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7966" y="2193688"/>
            <a:ext cx="7327867" cy="4059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58291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14300" y="2339465"/>
            <a:ext cx="12319000" cy="180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1095-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416" y="2339465"/>
            <a:ext cx="11133387" cy="180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17660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40759" y="2339464"/>
            <a:ext cx="12319000" cy="1826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1095-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78872" y="4214409"/>
            <a:ext cx="9126977" cy="1826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6600" b="1" dirty="0">
                <a:solidFill>
                  <a:srgbClr val="FFFF00"/>
                </a:solidFill>
              </a:rPr>
              <a:t>1A</a:t>
            </a:r>
            <a:r>
              <a:rPr lang="en-US" sz="6600" b="1" dirty="0">
                <a:solidFill>
                  <a:schemeClr val="bg1"/>
                </a:solidFill>
              </a:rPr>
              <a:t>: QO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6600" b="1" dirty="0">
                <a:solidFill>
                  <a:srgbClr val="FFFF00"/>
                </a:solidFill>
              </a:rPr>
              <a:t>1E</a:t>
            </a:r>
            <a:r>
              <a:rPr lang="en-US" sz="6600" b="1" dirty="0">
                <a:solidFill>
                  <a:schemeClr val="bg1"/>
                </a:solidFill>
              </a:rPr>
              <a:t>: Offer, but not QO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6600" b="1" dirty="0">
                <a:solidFill>
                  <a:srgbClr val="FFFF00"/>
                </a:solidFill>
              </a:rPr>
              <a:t>1H: </a:t>
            </a:r>
            <a:r>
              <a:rPr lang="en-US" sz="6600" b="1" dirty="0">
                <a:solidFill>
                  <a:schemeClr val="bg1"/>
                </a:solidFill>
              </a:rPr>
              <a:t>No Offer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872" y="1763200"/>
            <a:ext cx="11575074" cy="1874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33858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40759" y="2339464"/>
            <a:ext cx="12319000" cy="1826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1095-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85877" y="4214409"/>
            <a:ext cx="10914940" cy="1826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6600" b="1" dirty="0">
                <a:solidFill>
                  <a:srgbClr val="FFFF00"/>
                </a:solidFill>
              </a:rPr>
              <a:t>1I</a:t>
            </a:r>
            <a:r>
              <a:rPr lang="en-US" sz="6600" b="1" dirty="0">
                <a:solidFill>
                  <a:schemeClr val="bg1"/>
                </a:solidFill>
              </a:rPr>
              <a:t>: Transition Relief - Removed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6600" b="1" dirty="0">
                <a:solidFill>
                  <a:srgbClr val="FFFF00"/>
                </a:solidFill>
              </a:rPr>
              <a:t>1J</a:t>
            </a:r>
            <a:r>
              <a:rPr lang="en-US" sz="6600" b="1" dirty="0">
                <a:solidFill>
                  <a:schemeClr val="bg1"/>
                </a:solidFill>
              </a:rPr>
              <a:t>: Conditional Offer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6600" b="1" dirty="0">
                <a:solidFill>
                  <a:srgbClr val="FFFF00"/>
                </a:solidFill>
              </a:rPr>
              <a:t>1K</a:t>
            </a:r>
            <a:r>
              <a:rPr lang="en-US" sz="6600" b="1" dirty="0">
                <a:solidFill>
                  <a:schemeClr val="bg1"/>
                </a:solidFill>
              </a:rPr>
              <a:t>:</a:t>
            </a:r>
            <a:r>
              <a:rPr lang="en-US" sz="6600" b="1" dirty="0">
                <a:solidFill>
                  <a:srgbClr val="FFFF00"/>
                </a:solidFill>
              </a:rPr>
              <a:t> </a:t>
            </a:r>
            <a:r>
              <a:rPr lang="en-US" sz="6600" b="1" dirty="0">
                <a:solidFill>
                  <a:schemeClr val="bg1"/>
                </a:solidFill>
              </a:rPr>
              <a:t>Conditional Offer”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872" y="1763200"/>
            <a:ext cx="11575074" cy="1874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45504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40759" y="2339464"/>
            <a:ext cx="12319000" cy="1826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1095-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78872" y="4214409"/>
            <a:ext cx="9126977" cy="1826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6600" b="1" dirty="0">
                <a:solidFill>
                  <a:srgbClr val="FFFF00"/>
                </a:solidFill>
              </a:rPr>
              <a:t>1A</a:t>
            </a:r>
            <a:r>
              <a:rPr lang="en-US" sz="6600" b="1" dirty="0">
                <a:solidFill>
                  <a:schemeClr val="bg1"/>
                </a:solidFill>
              </a:rPr>
              <a:t>: QO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6600" b="1" dirty="0">
                <a:solidFill>
                  <a:srgbClr val="FFFF00"/>
                </a:solidFill>
              </a:rPr>
              <a:t>1E</a:t>
            </a:r>
            <a:r>
              <a:rPr lang="en-US" sz="6600" b="1" dirty="0">
                <a:solidFill>
                  <a:schemeClr val="bg1"/>
                </a:solidFill>
              </a:rPr>
              <a:t>: Offer, but not QO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6600" b="1" dirty="0">
                <a:solidFill>
                  <a:srgbClr val="FFFF00"/>
                </a:solidFill>
              </a:rPr>
              <a:t>1H: </a:t>
            </a:r>
            <a:r>
              <a:rPr lang="en-US" sz="6600" b="1" dirty="0">
                <a:solidFill>
                  <a:schemeClr val="bg1"/>
                </a:solidFill>
              </a:rPr>
              <a:t>No Offer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872" y="1763200"/>
            <a:ext cx="11575074" cy="1874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467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096" y="535022"/>
            <a:ext cx="3080871" cy="83799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993" y="2822440"/>
            <a:ext cx="10104013" cy="1213120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3005847" y="3886200"/>
            <a:ext cx="4017523" cy="0"/>
          </a:xfrm>
          <a:prstGeom prst="line">
            <a:avLst/>
          </a:prstGeom>
          <a:ln w="920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103765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14300" y="2339464"/>
            <a:ext cx="12319000" cy="1826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1095-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407" y="2515932"/>
            <a:ext cx="11007186" cy="1826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59819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14300" y="2339464"/>
            <a:ext cx="12319000" cy="1826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1095-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r="67880"/>
          <a:stretch/>
        </p:blipFill>
        <p:spPr>
          <a:xfrm>
            <a:off x="7708156" y="2339464"/>
            <a:ext cx="3449470" cy="231572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r="72153"/>
          <a:stretch/>
        </p:blipFill>
        <p:spPr>
          <a:xfrm>
            <a:off x="951803" y="2341029"/>
            <a:ext cx="3884352" cy="231416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721796" y="4797297"/>
            <a:ext cx="23443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b="1" dirty="0">
                <a:solidFill>
                  <a:srgbClr val="FFFF00"/>
                </a:solidFill>
              </a:rPr>
              <a:t>2016</a:t>
            </a:r>
            <a:endParaRPr lang="en-US" sz="7200" dirty="0">
              <a:solidFill>
                <a:srgbClr val="FFFF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260708" y="4797297"/>
            <a:ext cx="23443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b="1" dirty="0">
                <a:solidFill>
                  <a:srgbClr val="FFFF00"/>
                </a:solidFill>
              </a:rPr>
              <a:t>2015</a:t>
            </a:r>
            <a:endParaRPr lang="en-US" sz="7200" dirty="0">
              <a:solidFill>
                <a:srgbClr val="FFFF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88552" y="2965270"/>
            <a:ext cx="8906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</a:rPr>
              <a:t>v.</a:t>
            </a:r>
            <a:endParaRPr lang="en-US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41164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14300" y="2339464"/>
            <a:ext cx="12319000" cy="1826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1095-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108" y="2068460"/>
            <a:ext cx="11007186" cy="182613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03406" y="4165599"/>
            <a:ext cx="1168859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</a:rPr>
              <a:t>Employee share of: Lowest cost, employee-only </a:t>
            </a:r>
            <a:r>
              <a:rPr lang="en-US" sz="6600" b="1" dirty="0">
                <a:solidFill>
                  <a:srgbClr val="FFFF00"/>
                </a:solidFill>
              </a:rPr>
              <a:t>health insurance</a:t>
            </a:r>
            <a:endParaRPr lang="en-US" sz="6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53278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14300" y="2339464"/>
            <a:ext cx="12319000" cy="1826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1095-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5606" y="2544492"/>
            <a:ext cx="9816387" cy="217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71138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14300" y="2339464"/>
            <a:ext cx="12319000" cy="1826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1095-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17770" y="4165599"/>
            <a:ext cx="11556460" cy="1826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6600" b="1" dirty="0">
                <a:solidFill>
                  <a:srgbClr val="FFFF00"/>
                </a:solidFill>
              </a:rPr>
              <a:t>2A</a:t>
            </a:r>
            <a:r>
              <a:rPr lang="en-US" sz="6600" b="1" dirty="0">
                <a:solidFill>
                  <a:schemeClr val="bg1"/>
                </a:solidFill>
              </a:rPr>
              <a:t>: Not employee on any day of month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314" y="1763201"/>
            <a:ext cx="11224936" cy="1855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20123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14300" y="2339464"/>
            <a:ext cx="12319000" cy="1826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1095-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17770" y="4165599"/>
            <a:ext cx="11556460" cy="1826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6600" b="1" dirty="0">
                <a:solidFill>
                  <a:srgbClr val="FFFF00"/>
                </a:solidFill>
              </a:rPr>
              <a:t>2B</a:t>
            </a:r>
            <a:r>
              <a:rPr lang="en-US" sz="6600" b="1" dirty="0">
                <a:solidFill>
                  <a:schemeClr val="bg1"/>
                </a:solidFill>
              </a:rPr>
              <a:t>: Not full-time employee OR full-time employment ended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314" y="1763201"/>
            <a:ext cx="11224936" cy="1855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71747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14300" y="2339464"/>
            <a:ext cx="12319000" cy="1826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1095-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17770" y="4165599"/>
            <a:ext cx="11556460" cy="1826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6600" b="1" dirty="0">
                <a:solidFill>
                  <a:srgbClr val="FFFF00"/>
                </a:solidFill>
              </a:rPr>
              <a:t>2C</a:t>
            </a:r>
            <a:r>
              <a:rPr lang="en-US" sz="6600" b="1" dirty="0">
                <a:solidFill>
                  <a:schemeClr val="bg1"/>
                </a:solidFill>
              </a:rPr>
              <a:t>: Enrolled in coverage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314" y="1763201"/>
            <a:ext cx="11224936" cy="1855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34376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14300" y="2339464"/>
            <a:ext cx="12319000" cy="1826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1095-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17770" y="4165599"/>
            <a:ext cx="11556460" cy="1826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6600" b="1" dirty="0">
                <a:solidFill>
                  <a:srgbClr val="FFFF00"/>
                </a:solidFill>
              </a:rPr>
              <a:t>2D</a:t>
            </a:r>
            <a:r>
              <a:rPr lang="en-US" sz="6600" b="1" dirty="0">
                <a:solidFill>
                  <a:schemeClr val="bg1"/>
                </a:solidFill>
              </a:rPr>
              <a:t>: In measurement period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314" y="1763201"/>
            <a:ext cx="11224936" cy="1855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88960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14300" y="2339464"/>
            <a:ext cx="12319000" cy="1826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1095-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17770" y="4165599"/>
            <a:ext cx="11556460" cy="1826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6600" b="1" dirty="0">
                <a:solidFill>
                  <a:srgbClr val="FFFF00"/>
                </a:solidFill>
              </a:rPr>
              <a:t>2F</a:t>
            </a:r>
            <a:r>
              <a:rPr lang="en-US" sz="6600" b="1" dirty="0">
                <a:solidFill>
                  <a:schemeClr val="bg1"/>
                </a:solidFill>
              </a:rPr>
              <a:t>: Form W-2 Safe Harbor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314" y="1763201"/>
            <a:ext cx="11224936" cy="1855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2729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14300" y="2339464"/>
            <a:ext cx="12319000" cy="1826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1095-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17770" y="4165599"/>
            <a:ext cx="11556460" cy="1826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6600" b="1" dirty="0">
                <a:solidFill>
                  <a:srgbClr val="FFFF00"/>
                </a:solidFill>
              </a:rPr>
              <a:t>2G</a:t>
            </a:r>
            <a:r>
              <a:rPr lang="en-US" sz="6600" b="1" dirty="0">
                <a:solidFill>
                  <a:schemeClr val="bg1"/>
                </a:solidFill>
              </a:rPr>
              <a:t>: FPL Safe Harbor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314" y="1763201"/>
            <a:ext cx="11224936" cy="1855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527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18289" y="3429000"/>
            <a:ext cx="11371634" cy="0"/>
          </a:xfrm>
          <a:prstGeom prst="line">
            <a:avLst/>
          </a:prstGeom>
          <a:ln w="1238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797668" y="3054485"/>
            <a:ext cx="642026" cy="642026"/>
          </a:xfrm>
          <a:prstGeom prst="line">
            <a:avLst/>
          </a:prstGeom>
          <a:ln w="1238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3051243" y="3107987"/>
            <a:ext cx="642026" cy="642026"/>
          </a:xfrm>
          <a:prstGeom prst="line">
            <a:avLst/>
          </a:prstGeom>
          <a:ln w="1238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7551904" y="3156625"/>
            <a:ext cx="642026" cy="642026"/>
          </a:xfrm>
          <a:prstGeom prst="line">
            <a:avLst/>
          </a:prstGeom>
          <a:ln w="1238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7252" y="3696511"/>
            <a:ext cx="16796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</a:rPr>
              <a:t>Today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159540" y="1631896"/>
            <a:ext cx="323931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solidFill>
                  <a:srgbClr val="FFFF00"/>
                </a:solidFill>
              </a:rPr>
              <a:t>1/20/17</a:t>
            </a:r>
          </a:p>
          <a:p>
            <a:pPr algn="ctr"/>
            <a:r>
              <a:rPr lang="en-US" sz="4400" b="1" dirty="0">
                <a:solidFill>
                  <a:schemeClr val="bg1"/>
                </a:solidFill>
              </a:rPr>
              <a:t>Inauguration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984329"/>
            <a:ext cx="323931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solidFill>
                  <a:srgbClr val="FFFF00"/>
                </a:solidFill>
              </a:rPr>
              <a:t>3/2/17</a:t>
            </a:r>
          </a:p>
          <a:p>
            <a:pPr algn="ctr"/>
            <a:r>
              <a:rPr lang="en-US" sz="4400" b="1" dirty="0">
                <a:solidFill>
                  <a:schemeClr val="bg1"/>
                </a:solidFill>
              </a:rPr>
              <a:t>1095-C to Employees</a:t>
            </a:r>
          </a:p>
        </p:txBody>
      </p:sp>
    </p:spTree>
    <p:extLst>
      <p:ext uri="{BB962C8B-B14F-4D97-AF65-F5344CB8AC3E}">
        <p14:creationId xmlns:p14="http://schemas.microsoft.com/office/powerpoint/2010/main" val="250374127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14300" y="2339464"/>
            <a:ext cx="12319000" cy="1826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1095-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17770" y="4165599"/>
            <a:ext cx="11556460" cy="1826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6600" b="1" dirty="0">
                <a:solidFill>
                  <a:srgbClr val="FFFF00"/>
                </a:solidFill>
              </a:rPr>
              <a:t>2H</a:t>
            </a:r>
            <a:r>
              <a:rPr lang="en-US" sz="6600" b="1" dirty="0">
                <a:solidFill>
                  <a:schemeClr val="bg1"/>
                </a:solidFill>
              </a:rPr>
              <a:t>: Rate of Pay Safe Harbor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314" y="1763201"/>
            <a:ext cx="11224936" cy="1855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556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14300" y="2339464"/>
            <a:ext cx="12319000" cy="1826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1095-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911111"/>
              </p:ext>
            </p:extLst>
          </p:nvPr>
        </p:nvGraphicFramePr>
        <p:xfrm>
          <a:off x="609600" y="1653522"/>
          <a:ext cx="10972800" cy="3638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3635370827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3129575248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1828379897"/>
                    </a:ext>
                  </a:extLst>
                </a:gridCol>
              </a:tblGrid>
              <a:tr h="1624699">
                <a:tc>
                  <a:txBody>
                    <a:bodyPr/>
                    <a:lstStyle/>
                    <a:p>
                      <a:pPr algn="ctr"/>
                      <a:endParaRPr lang="en-US" sz="4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/>
                        <a:t>Employment Terminated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/>
                        <a:t>Employment Continues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5887086"/>
                  </a:ext>
                </a:extLst>
              </a:tr>
              <a:tr h="982494"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/>
                        <a:t>Line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/>
                        <a:t>1H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/>
                        <a:t>1B/1E/Etc.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4738244"/>
                  </a:ext>
                </a:extLst>
              </a:tr>
              <a:tr h="1031132"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/>
                        <a:t>Line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/>
                        <a:t>2A/2B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/>
                        <a:t>2B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78711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707547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4638164"/>
            <a:ext cx="12319000" cy="1826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1095-</a:t>
            </a:r>
            <a:r>
              <a:rPr lang="en-US" sz="11500" b="1" dirty="0">
                <a:solidFill>
                  <a:srgbClr val="FFFF00"/>
                </a:solidFill>
              </a:rPr>
              <a:t>C</a:t>
            </a: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5" y="2147887"/>
            <a:ext cx="10991850" cy="2562225"/>
          </a:xfrm>
          <a:prstGeom prst="rect">
            <a:avLst/>
          </a:prstGeom>
        </p:spPr>
      </p:pic>
      <p:sp>
        <p:nvSpPr>
          <p:cNvPr id="6" name="Multiply 5"/>
          <p:cNvSpPr/>
          <p:nvPr/>
        </p:nvSpPr>
        <p:spPr>
          <a:xfrm>
            <a:off x="3352832" y="484302"/>
            <a:ext cx="5486336" cy="6200682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24722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4638164"/>
            <a:ext cx="12319000" cy="1826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Forms</a:t>
            </a:r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8560" y="1536174"/>
            <a:ext cx="113521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u="sng" dirty="0">
                <a:solidFill>
                  <a:srgbClr val="FFFF00"/>
                </a:solidFill>
              </a:rPr>
              <a:t>Penalties?</a:t>
            </a:r>
            <a:endParaRPr lang="en-US" sz="8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06299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4638164"/>
            <a:ext cx="12319000" cy="1826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Forms</a:t>
            </a:r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8560" y="1536174"/>
            <a:ext cx="1135217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u="sng" dirty="0">
                <a:solidFill>
                  <a:srgbClr val="FFFF00"/>
                </a:solidFill>
              </a:rPr>
              <a:t>Penalties</a:t>
            </a:r>
            <a:r>
              <a:rPr lang="en-US" sz="8000" b="1" dirty="0">
                <a:solidFill>
                  <a:schemeClr val="bg1"/>
                </a:solidFill>
              </a:rPr>
              <a:t>: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000" b="1" dirty="0">
                <a:solidFill>
                  <a:schemeClr val="bg1"/>
                </a:solidFill>
              </a:rPr>
              <a:t>$260 per form (1094-C)</a:t>
            </a:r>
          </a:p>
        </p:txBody>
      </p:sp>
    </p:spTree>
    <p:extLst>
      <p:ext uri="{BB962C8B-B14F-4D97-AF65-F5344CB8AC3E}">
        <p14:creationId xmlns:p14="http://schemas.microsoft.com/office/powerpoint/2010/main" val="40078681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4638164"/>
            <a:ext cx="12319000" cy="1826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Forms</a:t>
            </a:r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8560" y="1536174"/>
            <a:ext cx="1135217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u="sng" dirty="0">
                <a:solidFill>
                  <a:srgbClr val="FFFF00"/>
                </a:solidFill>
              </a:rPr>
              <a:t>Penalties</a:t>
            </a:r>
            <a:r>
              <a:rPr lang="en-US" sz="8000" b="1" dirty="0">
                <a:solidFill>
                  <a:schemeClr val="bg1"/>
                </a:solidFill>
              </a:rPr>
              <a:t>: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000" b="1" dirty="0">
                <a:solidFill>
                  <a:schemeClr val="bg1"/>
                </a:solidFill>
              </a:rPr>
              <a:t>$260 per form (1094-C)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000" b="1" dirty="0">
                <a:solidFill>
                  <a:schemeClr val="bg1"/>
                </a:solidFill>
              </a:rPr>
              <a:t>$260 per form (1095-C)</a:t>
            </a:r>
          </a:p>
        </p:txBody>
      </p:sp>
    </p:spTree>
    <p:extLst>
      <p:ext uri="{BB962C8B-B14F-4D97-AF65-F5344CB8AC3E}">
        <p14:creationId xmlns:p14="http://schemas.microsoft.com/office/powerpoint/2010/main" val="92785715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4638164"/>
            <a:ext cx="12319000" cy="1826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Forms</a:t>
            </a:r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8560" y="1536174"/>
            <a:ext cx="1135217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u="sng" dirty="0">
                <a:solidFill>
                  <a:srgbClr val="FFFF00"/>
                </a:solidFill>
              </a:rPr>
              <a:t>Penalties</a:t>
            </a:r>
            <a:r>
              <a:rPr lang="en-US" sz="8000" b="1" dirty="0">
                <a:solidFill>
                  <a:schemeClr val="bg1"/>
                </a:solidFill>
              </a:rPr>
              <a:t>: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000" b="1" dirty="0">
                <a:solidFill>
                  <a:schemeClr val="bg1"/>
                </a:solidFill>
              </a:rPr>
              <a:t>$260 per form (1094-C)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000" b="1" dirty="0">
                <a:solidFill>
                  <a:schemeClr val="bg1"/>
                </a:solidFill>
              </a:rPr>
              <a:t>$260 per form (1095-C)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000" b="1" dirty="0">
                <a:solidFill>
                  <a:schemeClr val="bg1"/>
                </a:solidFill>
              </a:rPr>
              <a:t>“Good Faith” Defense</a:t>
            </a:r>
          </a:p>
        </p:txBody>
      </p:sp>
    </p:spTree>
    <p:extLst>
      <p:ext uri="{BB962C8B-B14F-4D97-AF65-F5344CB8AC3E}">
        <p14:creationId xmlns:p14="http://schemas.microsoft.com/office/powerpoint/2010/main" val="250497255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4638164"/>
            <a:ext cx="12319000" cy="1826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Forms</a:t>
            </a:r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8560" y="1536174"/>
            <a:ext cx="113521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u="sng" dirty="0">
                <a:solidFill>
                  <a:srgbClr val="FFFF00"/>
                </a:solidFill>
              </a:rPr>
              <a:t>Providing to Employees</a:t>
            </a:r>
            <a:r>
              <a:rPr lang="en-US" sz="8000" b="1" dirty="0">
                <a:solidFill>
                  <a:schemeClr val="bg1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58690238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4638164"/>
            <a:ext cx="12319000" cy="1826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Forms</a:t>
            </a:r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8560" y="1536174"/>
            <a:ext cx="1135217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u="sng" dirty="0">
                <a:solidFill>
                  <a:srgbClr val="FFFF00"/>
                </a:solidFill>
              </a:rPr>
              <a:t>Providing to Employees</a:t>
            </a:r>
            <a:r>
              <a:rPr lang="en-US" sz="8000" b="1" dirty="0">
                <a:solidFill>
                  <a:schemeClr val="bg1"/>
                </a:solidFill>
              </a:rPr>
              <a:t>: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000" b="1" dirty="0">
                <a:solidFill>
                  <a:schemeClr val="bg1"/>
                </a:solidFill>
              </a:rPr>
              <a:t>Mail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000" b="1" dirty="0">
                <a:solidFill>
                  <a:schemeClr val="bg1"/>
                </a:solidFill>
              </a:rPr>
              <a:t>Hand-Deliver</a:t>
            </a:r>
          </a:p>
        </p:txBody>
      </p:sp>
    </p:spTree>
    <p:extLst>
      <p:ext uri="{BB962C8B-B14F-4D97-AF65-F5344CB8AC3E}">
        <p14:creationId xmlns:p14="http://schemas.microsoft.com/office/powerpoint/2010/main" val="94699575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4638164"/>
            <a:ext cx="12319000" cy="1826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Forms</a:t>
            </a:r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8560" y="1536174"/>
            <a:ext cx="1135217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u="sng" dirty="0">
                <a:solidFill>
                  <a:srgbClr val="FFFF00"/>
                </a:solidFill>
              </a:rPr>
              <a:t>Providing to Employees</a:t>
            </a:r>
            <a:r>
              <a:rPr lang="en-US" sz="8000" b="1" dirty="0">
                <a:solidFill>
                  <a:schemeClr val="bg1"/>
                </a:solidFill>
              </a:rPr>
              <a:t>: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000" b="1" dirty="0">
                <a:solidFill>
                  <a:schemeClr val="bg1"/>
                </a:solidFill>
              </a:rPr>
              <a:t>Mail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000" b="1" dirty="0">
                <a:solidFill>
                  <a:schemeClr val="bg1"/>
                </a:solidFill>
              </a:rPr>
              <a:t>Hand-Deliver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000" b="1" dirty="0">
                <a:solidFill>
                  <a:schemeClr val="bg1"/>
                </a:solidFill>
              </a:rPr>
              <a:t>Email (w/ consent)</a:t>
            </a:r>
          </a:p>
        </p:txBody>
      </p:sp>
    </p:spTree>
    <p:extLst>
      <p:ext uri="{BB962C8B-B14F-4D97-AF65-F5344CB8AC3E}">
        <p14:creationId xmlns:p14="http://schemas.microsoft.com/office/powerpoint/2010/main" val="1782749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18289" y="3429000"/>
            <a:ext cx="11371634" cy="0"/>
          </a:xfrm>
          <a:prstGeom prst="line">
            <a:avLst/>
          </a:prstGeom>
          <a:ln w="1238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797668" y="3054485"/>
            <a:ext cx="642026" cy="642026"/>
          </a:xfrm>
          <a:prstGeom prst="line">
            <a:avLst/>
          </a:prstGeom>
          <a:ln w="1238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3051243" y="3107987"/>
            <a:ext cx="642026" cy="642026"/>
          </a:xfrm>
          <a:prstGeom prst="line">
            <a:avLst/>
          </a:prstGeom>
          <a:ln w="1238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5462080" y="3107987"/>
            <a:ext cx="642026" cy="642026"/>
          </a:xfrm>
          <a:prstGeom prst="line">
            <a:avLst/>
          </a:prstGeom>
          <a:ln w="1238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7551904" y="3156625"/>
            <a:ext cx="642026" cy="642026"/>
          </a:xfrm>
          <a:prstGeom prst="line">
            <a:avLst/>
          </a:prstGeom>
          <a:ln w="1238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7252" y="3696511"/>
            <a:ext cx="16796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</a:rPr>
              <a:t>Today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159540" y="1631896"/>
            <a:ext cx="323931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solidFill>
                  <a:srgbClr val="FFFF00"/>
                </a:solidFill>
              </a:rPr>
              <a:t>1/20/17</a:t>
            </a:r>
          </a:p>
          <a:p>
            <a:pPr algn="ctr"/>
            <a:r>
              <a:rPr lang="en-US" sz="4400" b="1" dirty="0">
                <a:solidFill>
                  <a:schemeClr val="bg1"/>
                </a:solidFill>
              </a:rPr>
              <a:t>Inauguration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984329"/>
            <a:ext cx="323931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solidFill>
                  <a:srgbClr val="FFFF00"/>
                </a:solidFill>
              </a:rPr>
              <a:t>3/2/17</a:t>
            </a:r>
          </a:p>
          <a:p>
            <a:pPr algn="ctr"/>
            <a:r>
              <a:rPr lang="en-US" sz="4400" b="1" dirty="0">
                <a:solidFill>
                  <a:schemeClr val="bg1"/>
                </a:solidFill>
              </a:rPr>
              <a:t>1095-C to Employees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69240" y="3798651"/>
            <a:ext cx="365922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solidFill>
                  <a:srgbClr val="FFFF00"/>
                </a:solidFill>
              </a:rPr>
              <a:t>2/28/17</a:t>
            </a:r>
          </a:p>
          <a:p>
            <a:pPr algn="ctr"/>
            <a:r>
              <a:rPr lang="en-US" sz="4400" b="1" dirty="0">
                <a:solidFill>
                  <a:schemeClr val="bg1"/>
                </a:solidFill>
              </a:rPr>
              <a:t>1095-C to IRS</a:t>
            </a:r>
          </a:p>
          <a:p>
            <a:pPr algn="ctr"/>
            <a:r>
              <a:rPr lang="en-US" sz="4400" b="1" dirty="0">
                <a:solidFill>
                  <a:schemeClr val="bg1"/>
                </a:solidFill>
              </a:rPr>
              <a:t>(paper)</a:t>
            </a: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9883299" y="3161489"/>
            <a:ext cx="642026" cy="642026"/>
          </a:xfrm>
          <a:prstGeom prst="line">
            <a:avLst/>
          </a:prstGeom>
          <a:ln w="12382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193930" y="3847289"/>
            <a:ext cx="365922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solidFill>
                  <a:srgbClr val="FFFF00"/>
                </a:solidFill>
              </a:rPr>
              <a:t>3/31/17</a:t>
            </a:r>
          </a:p>
          <a:p>
            <a:pPr algn="ctr"/>
            <a:r>
              <a:rPr lang="en-US" sz="4400" b="1" dirty="0">
                <a:solidFill>
                  <a:schemeClr val="bg1"/>
                </a:solidFill>
              </a:rPr>
              <a:t>1095-C to IRS</a:t>
            </a:r>
          </a:p>
          <a:p>
            <a:pPr algn="ctr"/>
            <a:r>
              <a:rPr lang="en-US" sz="4400" b="1" dirty="0">
                <a:solidFill>
                  <a:schemeClr val="bg1"/>
                </a:solidFill>
              </a:rPr>
              <a:t>(electronic)</a:t>
            </a:r>
          </a:p>
        </p:txBody>
      </p:sp>
    </p:spTree>
    <p:extLst>
      <p:ext uri="{BB962C8B-B14F-4D97-AF65-F5344CB8AC3E}">
        <p14:creationId xmlns:p14="http://schemas.microsoft.com/office/powerpoint/2010/main" val="178799337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4638164"/>
            <a:ext cx="12319000" cy="1826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Forms</a:t>
            </a:r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8560" y="1536174"/>
            <a:ext cx="113521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u="sng" dirty="0">
                <a:solidFill>
                  <a:srgbClr val="FFFF00"/>
                </a:solidFill>
              </a:rPr>
              <a:t>Need more time</a:t>
            </a:r>
            <a:r>
              <a:rPr lang="en-US" sz="8000" b="1" dirty="0">
                <a:solidFill>
                  <a:schemeClr val="bg1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662821456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4638164"/>
            <a:ext cx="12319000" cy="1826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Forms</a:t>
            </a:r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8560" y="1536174"/>
            <a:ext cx="1135217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u="sng" dirty="0">
                <a:solidFill>
                  <a:srgbClr val="FFFF00"/>
                </a:solidFill>
              </a:rPr>
              <a:t>Need more time</a:t>
            </a:r>
            <a:r>
              <a:rPr lang="en-US" sz="8000" b="1" dirty="0">
                <a:solidFill>
                  <a:schemeClr val="bg1"/>
                </a:solidFill>
              </a:rPr>
              <a:t>: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000" b="1" dirty="0">
                <a:solidFill>
                  <a:schemeClr val="bg1"/>
                </a:solidFill>
              </a:rPr>
              <a:t>Automatic 30-Day Ext. (Form 8809)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000" b="1" dirty="0">
                <a:solidFill>
                  <a:schemeClr val="bg1"/>
                </a:solidFill>
              </a:rPr>
              <a:t>Not for 1095-C to EE’s</a:t>
            </a:r>
          </a:p>
        </p:txBody>
      </p:sp>
    </p:spTree>
    <p:extLst>
      <p:ext uri="{BB962C8B-B14F-4D97-AF65-F5344CB8AC3E}">
        <p14:creationId xmlns:p14="http://schemas.microsoft.com/office/powerpoint/2010/main" val="295645433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4638164"/>
            <a:ext cx="12319000" cy="1826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Forms</a:t>
            </a:r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8560" y="1536174"/>
            <a:ext cx="113521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u="sng" dirty="0">
                <a:solidFill>
                  <a:srgbClr val="FFFF00"/>
                </a:solidFill>
              </a:rPr>
              <a:t>Software companies</a:t>
            </a:r>
            <a:r>
              <a:rPr lang="en-US" sz="8000" b="1" dirty="0">
                <a:solidFill>
                  <a:schemeClr val="bg1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47345711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4638164"/>
            <a:ext cx="12319000" cy="1826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Forms</a:t>
            </a:r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  <a:p>
            <a:pPr algn="ctr"/>
            <a:endParaRPr lang="en-US" sz="11500" b="1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8560" y="1536174"/>
            <a:ext cx="1135217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u="sng" dirty="0">
                <a:solidFill>
                  <a:srgbClr val="FFFF00"/>
                </a:solidFill>
              </a:rPr>
              <a:t>Software companies</a:t>
            </a:r>
            <a:r>
              <a:rPr lang="en-US" sz="8000" b="1" dirty="0">
                <a:solidFill>
                  <a:schemeClr val="bg1"/>
                </a:solidFill>
              </a:rPr>
              <a:t>: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000" b="1" dirty="0">
                <a:solidFill>
                  <a:schemeClr val="bg1"/>
                </a:solidFill>
              </a:rPr>
              <a:t>Be prepared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000" b="1" dirty="0">
                <a:solidFill>
                  <a:schemeClr val="bg1"/>
                </a:solidFill>
              </a:rPr>
              <a:t>Plan ahead</a:t>
            </a:r>
          </a:p>
        </p:txBody>
      </p:sp>
    </p:spTree>
    <p:extLst>
      <p:ext uri="{BB962C8B-B14F-4D97-AF65-F5344CB8AC3E}">
        <p14:creationId xmlns:p14="http://schemas.microsoft.com/office/powerpoint/2010/main" val="190730302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39700" y="1818765"/>
            <a:ext cx="12319000" cy="180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b="1" dirty="0">
                <a:solidFill>
                  <a:schemeClr val="bg1"/>
                </a:solidFill>
              </a:rPr>
              <a:t>Questions?</a:t>
            </a:r>
            <a:endParaRPr lang="en-US" sz="115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4364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877" y="2015754"/>
            <a:ext cx="11582399" cy="1455938"/>
          </a:xfrm>
        </p:spPr>
        <p:txBody>
          <a:bodyPr>
            <a:noAutofit/>
          </a:bodyPr>
          <a:lstStyle/>
          <a:p>
            <a:r>
              <a:rPr lang="en-US" sz="12000" b="1" dirty="0">
                <a:solidFill>
                  <a:srgbClr val="FFFF00"/>
                </a:solidFill>
              </a:rPr>
              <a:t>ACA Reporting Forms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6644" y="5353235"/>
            <a:ext cx="11582399" cy="117000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b="1" dirty="0">
                <a:solidFill>
                  <a:schemeClr val="bg1"/>
                </a:solidFill>
              </a:rPr>
              <a:t>Justin Knight</a:t>
            </a:r>
          </a:p>
        </p:txBody>
      </p:sp>
      <p:pic>
        <p:nvPicPr>
          <p:cNvPr id="1026" name="Picture 2" descr="http://bloximages.chicago2.vip.townnews.com/fremonttribune.com/content/tncms/assets/v3/business/b/b3/bb3d267a-7947-5619-9715-6d7c85dea9cd/53a2986085619.imag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93" b="9228"/>
          <a:stretch/>
        </p:blipFill>
        <p:spPr bwMode="auto">
          <a:xfrm>
            <a:off x="3515675" y="3471692"/>
            <a:ext cx="5260805" cy="1881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2083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11500" b="1" dirty="0">
                <a:solidFill>
                  <a:srgbClr val="FFFF00"/>
                </a:solidFill>
              </a:rPr>
              <a:t>The 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63369"/>
            <a:ext cx="10515600" cy="3223030"/>
          </a:xfrm>
        </p:spPr>
        <p:txBody>
          <a:bodyPr>
            <a:normAutofit/>
          </a:bodyPr>
          <a:lstStyle/>
          <a:p>
            <a:r>
              <a:rPr lang="en-US" sz="10700" b="1" dirty="0">
                <a:solidFill>
                  <a:schemeClr val="bg1"/>
                </a:solidFill>
              </a:rPr>
              <a:t> </a:t>
            </a:r>
            <a:r>
              <a:rPr lang="en-US" sz="10700" b="1" u="sng" dirty="0">
                <a:solidFill>
                  <a:schemeClr val="bg1"/>
                </a:solidFill>
              </a:rPr>
              <a:t>&gt;</a:t>
            </a:r>
            <a:r>
              <a:rPr lang="en-US" sz="10700" b="1" dirty="0">
                <a:solidFill>
                  <a:schemeClr val="bg1"/>
                </a:solidFill>
              </a:rPr>
              <a:t> 50 FTE</a:t>
            </a:r>
          </a:p>
          <a:p>
            <a:r>
              <a:rPr lang="en-US" sz="10700" b="1" dirty="0">
                <a:solidFill>
                  <a:schemeClr val="bg1"/>
                </a:solidFill>
              </a:rPr>
              <a:t> Including 50-99</a:t>
            </a:r>
            <a:endParaRPr lang="en-US" sz="107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628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1854</TotalTime>
  <Words>514</Words>
  <Application>Microsoft Office PowerPoint</Application>
  <PresentationFormat>Widescreen</PresentationFormat>
  <Paragraphs>253</Paragraphs>
  <Slides>85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85</vt:i4>
      </vt:variant>
    </vt:vector>
  </HeadingPairs>
  <TitlesOfParts>
    <vt:vector size="89" baseType="lpstr">
      <vt:lpstr>Arial</vt:lpstr>
      <vt:lpstr>Calibri</vt:lpstr>
      <vt:lpstr>Calibri Light</vt:lpstr>
      <vt:lpstr>Office Theme</vt:lpstr>
      <vt:lpstr>ACA Reporting Forms</vt:lpstr>
      <vt:lpstr>(402) 570-9472  Questions or Technical Issues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Forms</vt:lpstr>
      <vt:lpstr>The Forms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ACA Reporting Forms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Your School Ready for the New ACA Reporting Requirements?  A "Form"-al Introduction</dc:title>
  <dc:creator>Sheila</dc:creator>
  <cp:lastModifiedBy>User</cp:lastModifiedBy>
  <cp:revision>44</cp:revision>
  <dcterms:created xsi:type="dcterms:W3CDTF">2015-04-10T03:44:24Z</dcterms:created>
  <dcterms:modified xsi:type="dcterms:W3CDTF">2016-11-29T17:22:06Z</dcterms:modified>
</cp:coreProperties>
</file>